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55"/>
  </p:notesMasterIdLst>
  <p:handoutMasterIdLst>
    <p:handoutMasterId r:id="rId56"/>
  </p:handoutMasterIdLst>
  <p:sldIdLst>
    <p:sldId id="256" r:id="rId2"/>
    <p:sldId id="257" r:id="rId3"/>
    <p:sldId id="301" r:id="rId4"/>
    <p:sldId id="258" r:id="rId5"/>
    <p:sldId id="283" r:id="rId6"/>
    <p:sldId id="284" r:id="rId7"/>
    <p:sldId id="289" r:id="rId8"/>
    <p:sldId id="302" r:id="rId9"/>
    <p:sldId id="290" r:id="rId10"/>
    <p:sldId id="259" r:id="rId11"/>
    <p:sldId id="260" r:id="rId12"/>
    <p:sldId id="303" r:id="rId13"/>
    <p:sldId id="309" r:id="rId14"/>
    <p:sldId id="304" r:id="rId15"/>
    <p:sldId id="262" r:id="rId16"/>
    <p:sldId id="263" r:id="rId17"/>
    <p:sldId id="305" r:id="rId18"/>
    <p:sldId id="306" r:id="rId19"/>
    <p:sldId id="307" r:id="rId20"/>
    <p:sldId id="264" r:id="rId21"/>
    <p:sldId id="310" r:id="rId22"/>
    <p:sldId id="266" r:id="rId23"/>
    <p:sldId id="291" r:id="rId24"/>
    <p:sldId id="282" r:id="rId25"/>
    <p:sldId id="292" r:id="rId26"/>
    <p:sldId id="313" r:id="rId27"/>
    <p:sldId id="314" r:id="rId28"/>
    <p:sldId id="311" r:id="rId29"/>
    <p:sldId id="293" r:id="rId30"/>
    <p:sldId id="294" r:id="rId31"/>
    <p:sldId id="269" r:id="rId32"/>
    <p:sldId id="287" r:id="rId33"/>
    <p:sldId id="270" r:id="rId34"/>
    <p:sldId id="271" r:id="rId35"/>
    <p:sldId id="272" r:id="rId36"/>
    <p:sldId id="274" r:id="rId37"/>
    <p:sldId id="275" r:id="rId38"/>
    <p:sldId id="267" r:id="rId39"/>
    <p:sldId id="268" r:id="rId40"/>
    <p:sldId id="316" r:id="rId41"/>
    <p:sldId id="280" r:id="rId42"/>
    <p:sldId id="317" r:id="rId43"/>
    <p:sldId id="286" r:id="rId44"/>
    <p:sldId id="312" r:id="rId45"/>
    <p:sldId id="288" r:id="rId46"/>
    <p:sldId id="315" r:id="rId47"/>
    <p:sldId id="298" r:id="rId48"/>
    <p:sldId id="276" r:id="rId49"/>
    <p:sldId id="300" r:id="rId50"/>
    <p:sldId id="279" r:id="rId51"/>
    <p:sldId id="278" r:id="rId52"/>
    <p:sldId id="265" r:id="rId53"/>
    <p:sldId id="297" r:id="rId5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91110A-46B8-594C-9A39-28DA1B7013D3}" type="datetimeFigureOut">
              <a:rPr lang="es-ES" smtClean="0"/>
              <a:t>08/03/2013</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54971F-D118-3B47-BEDB-9D1A1F9D6A52}" type="slidenum">
              <a:rPr lang="es-ES" smtClean="0"/>
              <a:t>‹Nº›</a:t>
            </a:fld>
            <a:endParaRPr lang="es-ES"/>
          </a:p>
        </p:txBody>
      </p:sp>
    </p:spTree>
    <p:extLst>
      <p:ext uri="{BB962C8B-B14F-4D97-AF65-F5344CB8AC3E}">
        <p14:creationId xmlns:p14="http://schemas.microsoft.com/office/powerpoint/2010/main" val="14786541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BA684B-4E1E-9D48-ABBC-8948E9764A95}" type="datetimeFigureOut">
              <a:rPr lang="es-ES" smtClean="0"/>
              <a:t>08/03/2013</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8FC44-EDFB-224F-B104-5755FA63BC0F}" type="slidenum">
              <a:rPr lang="es-ES" smtClean="0"/>
              <a:t>‹Nº›</a:t>
            </a:fld>
            <a:endParaRPr lang="es-ES"/>
          </a:p>
        </p:txBody>
      </p:sp>
    </p:spTree>
    <p:extLst>
      <p:ext uri="{BB962C8B-B14F-4D97-AF65-F5344CB8AC3E}">
        <p14:creationId xmlns:p14="http://schemas.microsoft.com/office/powerpoint/2010/main" val="17650969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976A1D5-A69D-E74D-BBC5-ADDFA3CACB23}" type="datetime1">
              <a:rPr lang="es-CO" smtClean="0"/>
              <a:t>08/03/2013</a:t>
            </a:fld>
            <a:endParaRPr lang="es-ES"/>
          </a:p>
        </p:txBody>
      </p:sp>
      <p:sp>
        <p:nvSpPr>
          <p:cNvPr id="5" name="Footer Placeholder 4"/>
          <p:cNvSpPr>
            <a:spLocks noGrp="1"/>
          </p:cNvSpPr>
          <p:nvPr>
            <p:ph type="ftr" sz="quarter" idx="11"/>
          </p:nvPr>
        </p:nvSpPr>
        <p:spPr/>
        <p:txBody>
          <a:bodyPr/>
          <a:lstStyle/>
          <a:p>
            <a:r>
              <a:rPr lang="es-ES" smtClean="0"/>
              <a:t>Gabriel Suárez C.</a:t>
            </a:r>
            <a:endParaRPr lang="es-ES"/>
          </a:p>
        </p:txBody>
      </p:sp>
      <p:sp>
        <p:nvSpPr>
          <p:cNvPr id="6" name="Slide Number Placeholder 5"/>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5B2C897D-F4B5-5A41-9265-B5D8B86F28A0}" type="datetime1">
              <a:rPr lang="es-CO" smtClean="0"/>
              <a:t>08/03/2013</a:t>
            </a:fld>
            <a:endParaRPr lang="es-ES"/>
          </a:p>
        </p:txBody>
      </p:sp>
      <p:sp>
        <p:nvSpPr>
          <p:cNvPr id="5" name="Footer Placeholder 4"/>
          <p:cNvSpPr>
            <a:spLocks noGrp="1"/>
          </p:cNvSpPr>
          <p:nvPr>
            <p:ph type="ftr" sz="quarter" idx="11"/>
          </p:nvPr>
        </p:nvSpPr>
        <p:spPr/>
        <p:txBody>
          <a:bodyPr/>
          <a:lstStyle/>
          <a:p>
            <a:r>
              <a:rPr lang="es-ES" smtClean="0"/>
              <a:t>Gabriel Suárez C.</a:t>
            </a:r>
            <a:endParaRPr lang="es-ES"/>
          </a:p>
        </p:txBody>
      </p:sp>
      <p:sp>
        <p:nvSpPr>
          <p:cNvPr id="6" name="Slide Number Placeholder 5"/>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64EDE7E7-DDE8-3449-9C84-2724CB4367A9}" type="datetime1">
              <a:rPr lang="es-CO" smtClean="0"/>
              <a:t>08/03/2013</a:t>
            </a:fld>
            <a:endParaRPr lang="es-ES"/>
          </a:p>
        </p:txBody>
      </p:sp>
      <p:sp>
        <p:nvSpPr>
          <p:cNvPr id="5" name="Footer Placeholder 4"/>
          <p:cNvSpPr>
            <a:spLocks noGrp="1"/>
          </p:cNvSpPr>
          <p:nvPr>
            <p:ph type="ftr" sz="quarter" idx="11"/>
          </p:nvPr>
        </p:nvSpPr>
        <p:spPr/>
        <p:txBody>
          <a:bodyPr/>
          <a:lstStyle/>
          <a:p>
            <a:r>
              <a:rPr lang="es-ES" smtClean="0"/>
              <a:t>Gabriel Suárez C.</a:t>
            </a:r>
            <a:endParaRPr lang="es-ES"/>
          </a:p>
        </p:txBody>
      </p:sp>
      <p:sp>
        <p:nvSpPr>
          <p:cNvPr id="6" name="Slide Number Placeholder 5"/>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83F0EF7-617C-D44B-B838-B81095E8CBDE}" type="datetime1">
              <a:rPr lang="es-CO" smtClean="0"/>
              <a:t>08/03/2013</a:t>
            </a:fld>
            <a:endParaRPr lang="es-ES"/>
          </a:p>
        </p:txBody>
      </p:sp>
      <p:sp>
        <p:nvSpPr>
          <p:cNvPr id="5" name="Footer Placeholder 4"/>
          <p:cNvSpPr>
            <a:spLocks noGrp="1"/>
          </p:cNvSpPr>
          <p:nvPr>
            <p:ph type="ftr" sz="quarter" idx="11"/>
          </p:nvPr>
        </p:nvSpPr>
        <p:spPr/>
        <p:txBody>
          <a:bodyPr/>
          <a:lstStyle/>
          <a:p>
            <a:r>
              <a:rPr lang="es-ES" smtClean="0"/>
              <a:t>Gabriel Suárez C.</a:t>
            </a:r>
            <a:endParaRPr lang="es-ES"/>
          </a:p>
        </p:txBody>
      </p:sp>
      <p:sp>
        <p:nvSpPr>
          <p:cNvPr id="6" name="Slide Number Placeholder 5"/>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_tradnl" smtClean="0"/>
              <a:t>Clic para editar título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85E0569D-9380-2F40-991B-12DDAA3A8EB2}" type="datetime1">
              <a:rPr lang="es-CO" smtClean="0"/>
              <a:t>08/03/2013</a:t>
            </a:fld>
            <a:endParaRPr lang="es-ES"/>
          </a:p>
        </p:txBody>
      </p:sp>
      <p:sp>
        <p:nvSpPr>
          <p:cNvPr id="5" name="Footer Placeholder 4"/>
          <p:cNvSpPr>
            <a:spLocks noGrp="1"/>
          </p:cNvSpPr>
          <p:nvPr>
            <p:ph type="ftr" sz="quarter" idx="11"/>
          </p:nvPr>
        </p:nvSpPr>
        <p:spPr/>
        <p:txBody>
          <a:bodyPr/>
          <a:lstStyle/>
          <a:p>
            <a:r>
              <a:rPr lang="es-ES" smtClean="0"/>
              <a:t>Gabriel Suárez C.</a:t>
            </a:r>
            <a:endParaRPr lang="es-ES"/>
          </a:p>
        </p:txBody>
      </p:sp>
      <p:sp>
        <p:nvSpPr>
          <p:cNvPr id="6" name="Slide Number Placeholder 5"/>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3F080A5D-C5B6-7644-97CF-FE1196102A8E}" type="datetime1">
              <a:rPr lang="es-CO" smtClean="0"/>
              <a:t>08/03/2013</a:t>
            </a:fld>
            <a:endParaRPr lang="es-ES"/>
          </a:p>
        </p:txBody>
      </p:sp>
      <p:sp>
        <p:nvSpPr>
          <p:cNvPr id="6" name="Footer Placeholder 5"/>
          <p:cNvSpPr>
            <a:spLocks noGrp="1"/>
          </p:cNvSpPr>
          <p:nvPr>
            <p:ph type="ftr" sz="quarter" idx="11"/>
          </p:nvPr>
        </p:nvSpPr>
        <p:spPr/>
        <p:txBody>
          <a:bodyPr/>
          <a:lstStyle/>
          <a:p>
            <a:r>
              <a:rPr lang="es-ES" smtClean="0"/>
              <a:t>Gabriel Suárez C.</a:t>
            </a:r>
            <a:endParaRPr lang="es-ES"/>
          </a:p>
        </p:txBody>
      </p:sp>
      <p:sp>
        <p:nvSpPr>
          <p:cNvPr id="7" name="Slide Number Placeholder 6"/>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Date Placeholder 6"/>
          <p:cNvSpPr>
            <a:spLocks noGrp="1"/>
          </p:cNvSpPr>
          <p:nvPr>
            <p:ph type="dt" sz="half" idx="10"/>
          </p:nvPr>
        </p:nvSpPr>
        <p:spPr/>
        <p:txBody>
          <a:bodyPr/>
          <a:lstStyle/>
          <a:p>
            <a:fld id="{E0A94D50-B912-A443-ACB8-538EB50FDFC1}" type="datetime1">
              <a:rPr lang="es-CO" smtClean="0"/>
              <a:t>08/03/2013</a:t>
            </a:fld>
            <a:endParaRPr lang="es-ES"/>
          </a:p>
        </p:txBody>
      </p:sp>
      <p:sp>
        <p:nvSpPr>
          <p:cNvPr id="8" name="Footer Placeholder 7"/>
          <p:cNvSpPr>
            <a:spLocks noGrp="1"/>
          </p:cNvSpPr>
          <p:nvPr>
            <p:ph type="ftr" sz="quarter" idx="11"/>
          </p:nvPr>
        </p:nvSpPr>
        <p:spPr/>
        <p:txBody>
          <a:bodyPr/>
          <a:lstStyle/>
          <a:p>
            <a:r>
              <a:rPr lang="es-ES" smtClean="0"/>
              <a:t>Gabriel Suárez C.</a:t>
            </a:r>
            <a:endParaRPr lang="es-ES"/>
          </a:p>
        </p:txBody>
      </p:sp>
      <p:sp>
        <p:nvSpPr>
          <p:cNvPr id="9" name="Slide Number Placeholder 8"/>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2D4A7FEA-2E03-564F-BE24-8A5C0662B969}" type="datetime1">
              <a:rPr lang="es-CO" smtClean="0"/>
              <a:t>08/03/2013</a:t>
            </a:fld>
            <a:endParaRPr lang="es-ES"/>
          </a:p>
        </p:txBody>
      </p:sp>
      <p:sp>
        <p:nvSpPr>
          <p:cNvPr id="4" name="Footer Placeholder 3"/>
          <p:cNvSpPr>
            <a:spLocks noGrp="1"/>
          </p:cNvSpPr>
          <p:nvPr>
            <p:ph type="ftr" sz="quarter" idx="11"/>
          </p:nvPr>
        </p:nvSpPr>
        <p:spPr/>
        <p:txBody>
          <a:bodyPr/>
          <a:lstStyle/>
          <a:p>
            <a:r>
              <a:rPr lang="es-ES" smtClean="0"/>
              <a:t>Gabriel Suárez C.</a:t>
            </a:r>
            <a:endParaRPr lang="es-ES"/>
          </a:p>
        </p:txBody>
      </p:sp>
      <p:sp>
        <p:nvSpPr>
          <p:cNvPr id="5" name="Slide Number Placeholder 4"/>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9EF4E-18EB-9548-8683-3080B504249A}" type="datetime1">
              <a:rPr lang="es-CO" smtClean="0"/>
              <a:t>08/03/2013</a:t>
            </a:fld>
            <a:endParaRPr lang="es-ES"/>
          </a:p>
        </p:txBody>
      </p:sp>
      <p:sp>
        <p:nvSpPr>
          <p:cNvPr id="3" name="Footer Placeholder 2"/>
          <p:cNvSpPr>
            <a:spLocks noGrp="1"/>
          </p:cNvSpPr>
          <p:nvPr>
            <p:ph type="ftr" sz="quarter" idx="11"/>
          </p:nvPr>
        </p:nvSpPr>
        <p:spPr/>
        <p:txBody>
          <a:bodyPr/>
          <a:lstStyle/>
          <a:p>
            <a:r>
              <a:rPr lang="es-ES" smtClean="0"/>
              <a:t>Gabriel Suárez C.</a:t>
            </a:r>
            <a:endParaRPr lang="es-ES"/>
          </a:p>
        </p:txBody>
      </p:sp>
      <p:sp>
        <p:nvSpPr>
          <p:cNvPr id="4" name="Slide Number Placeholder 3"/>
          <p:cNvSpPr>
            <a:spLocks noGrp="1"/>
          </p:cNvSpPr>
          <p:nvPr>
            <p:ph type="sldNum" sz="quarter" idx="12"/>
          </p:nvPr>
        </p:nvSpPr>
        <p:spPr/>
        <p:txBody>
          <a:bodyPr/>
          <a:lstStyle/>
          <a:p>
            <a:fld id="{24F02D3E-FFFF-BC47-B15F-CE5A55C7F3E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_tradnl" smtClean="0"/>
              <a:t>Clic para editar título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43060273-0351-DE48-B74C-E8805A23F6C4}" type="datetime1">
              <a:rPr lang="es-CO" smtClean="0"/>
              <a:t>08/03/2013</a:t>
            </a:fld>
            <a:endParaRPr lang="es-ES"/>
          </a:p>
        </p:txBody>
      </p:sp>
      <p:sp>
        <p:nvSpPr>
          <p:cNvPr id="6" name="Footer Placeholder 5"/>
          <p:cNvSpPr>
            <a:spLocks noGrp="1"/>
          </p:cNvSpPr>
          <p:nvPr>
            <p:ph type="ftr" sz="quarter" idx="11"/>
          </p:nvPr>
        </p:nvSpPr>
        <p:spPr/>
        <p:txBody>
          <a:bodyPr/>
          <a:lstStyle/>
          <a:p>
            <a:r>
              <a:rPr lang="es-ES" smtClean="0"/>
              <a:t>Gabriel Suárez C.</a:t>
            </a:r>
            <a:endParaRPr lang="es-ES"/>
          </a:p>
        </p:txBody>
      </p:sp>
      <p:sp>
        <p:nvSpPr>
          <p:cNvPr id="7" name="Slide Number Placeholder 6"/>
          <p:cNvSpPr>
            <a:spLocks noGrp="1"/>
          </p:cNvSpPr>
          <p:nvPr>
            <p:ph type="sldNum" sz="quarter" idx="12"/>
          </p:nvPr>
        </p:nvSpPr>
        <p:spPr/>
        <p:txBody>
          <a:bodyPr/>
          <a:lstStyle/>
          <a:p>
            <a:fld id="{24F02D3E-FFFF-BC47-B15F-CE5A55C7F3EA}" type="slidenum">
              <a:rPr lang="es-ES" smtClean="0"/>
              <a:t>‹Nº›</a:t>
            </a:fld>
            <a:endParaRPr lang="es-ES"/>
          </a:p>
        </p:txBody>
      </p:sp>
      <p:sp>
        <p:nvSpPr>
          <p:cNvPr id="9" name="Content Placeholder 8"/>
          <p:cNvSpPr>
            <a:spLocks noGrp="1"/>
          </p:cNvSpPr>
          <p:nvPr>
            <p:ph sz="quarter" idx="13"/>
          </p:nvPr>
        </p:nvSpPr>
        <p:spPr>
          <a:xfrm>
            <a:off x="304800" y="381000"/>
            <a:ext cx="7772400" cy="494284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_tradnl" smtClean="0"/>
              <a:t>Clic para editar título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8" name="Date Placeholder 7"/>
          <p:cNvSpPr>
            <a:spLocks noGrp="1"/>
          </p:cNvSpPr>
          <p:nvPr>
            <p:ph type="dt" sz="half" idx="10"/>
          </p:nvPr>
        </p:nvSpPr>
        <p:spPr/>
        <p:txBody>
          <a:bodyPr/>
          <a:lstStyle/>
          <a:p>
            <a:fld id="{B068F355-1020-044C-BE4C-EBD782811CEB}" type="datetime1">
              <a:rPr lang="es-CO" smtClean="0"/>
              <a:t>08/03/2013</a:t>
            </a:fld>
            <a:endParaRPr lang="es-ES"/>
          </a:p>
        </p:txBody>
      </p:sp>
      <p:sp>
        <p:nvSpPr>
          <p:cNvPr id="9" name="Slide Number Placeholder 8"/>
          <p:cNvSpPr>
            <a:spLocks noGrp="1"/>
          </p:cNvSpPr>
          <p:nvPr>
            <p:ph type="sldNum" sz="quarter" idx="11"/>
          </p:nvPr>
        </p:nvSpPr>
        <p:spPr/>
        <p:txBody>
          <a:bodyPr/>
          <a:lstStyle/>
          <a:p>
            <a:fld id="{24F02D3E-FFFF-BC47-B15F-CE5A55C7F3EA}" type="slidenum">
              <a:rPr lang="es-ES" smtClean="0"/>
              <a:t>‹Nº›</a:t>
            </a:fld>
            <a:endParaRPr lang="es-ES"/>
          </a:p>
        </p:txBody>
      </p:sp>
      <p:sp>
        <p:nvSpPr>
          <p:cNvPr id="10" name="Footer Placeholder 9"/>
          <p:cNvSpPr>
            <a:spLocks noGrp="1"/>
          </p:cNvSpPr>
          <p:nvPr>
            <p:ph type="ftr" sz="quarter" idx="12"/>
          </p:nvPr>
        </p:nvSpPr>
        <p:spPr/>
        <p:txBody>
          <a:bodyPr/>
          <a:lstStyle/>
          <a:p>
            <a:r>
              <a:rPr lang="es-ES" smtClean="0"/>
              <a:t>Gabriel Suárez C.</a:t>
            </a:r>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_tradnl" smtClean="0"/>
              <a:t>Clic para editar título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4F02D3E-FFFF-BC47-B15F-CE5A55C7F3EA}" type="slidenum">
              <a:rPr lang="es-ES" smtClean="0"/>
              <a:t>‹Nº›</a:t>
            </a:fld>
            <a:endParaRPr lang="es-E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 smtClean="0"/>
              <a:t>Gabriel Suárez C.</a:t>
            </a:r>
            <a:endParaRPr lang="es-E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964170C-A417-8D44-9EDA-5F97848744BC}" type="datetime1">
              <a:rPr lang="es-CO" smtClean="0"/>
              <a:t>08/03/2013</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sz="4000" b="1" dirty="0" smtClean="0"/>
              <a:t>Marco conceptual para la</a:t>
            </a:r>
            <a:r>
              <a:rPr lang="es-ES" sz="4000" b="1" dirty="0"/>
              <a:t> </a:t>
            </a:r>
            <a:r>
              <a:rPr lang="es-ES" sz="4000" b="1" dirty="0" smtClean="0"/>
              <a:t>información financiera</a:t>
            </a:r>
            <a:endParaRPr lang="es-ES" sz="4000" b="1" dirty="0"/>
          </a:p>
        </p:txBody>
      </p:sp>
      <p:sp>
        <p:nvSpPr>
          <p:cNvPr id="3" name="Subtítulo 2"/>
          <p:cNvSpPr>
            <a:spLocks noGrp="1"/>
          </p:cNvSpPr>
          <p:nvPr>
            <p:ph type="subTitle" idx="1"/>
          </p:nvPr>
        </p:nvSpPr>
        <p:spPr/>
        <p:txBody>
          <a:bodyPr>
            <a:normAutofit fontScale="92500" lnSpcReduction="20000"/>
          </a:bodyPr>
          <a:lstStyle/>
          <a:p>
            <a:r>
              <a:rPr lang="es-ES" dirty="0" smtClean="0"/>
              <a:t>Gabriel Suárez Cortés</a:t>
            </a:r>
          </a:p>
          <a:p>
            <a:endParaRPr lang="es-ES" dirty="0"/>
          </a:p>
          <a:p>
            <a:r>
              <a:rPr lang="es-ES" sz="1700" dirty="0" smtClean="0"/>
              <a:t>(Preparado con base en material educativo del IASB y de </a:t>
            </a:r>
            <a:r>
              <a:rPr lang="es-ES" sz="1700" dirty="0" err="1" smtClean="0"/>
              <a:t>Intermediate</a:t>
            </a:r>
            <a:r>
              <a:rPr lang="es-ES" sz="1700" dirty="0" smtClean="0"/>
              <a:t> </a:t>
            </a:r>
            <a:r>
              <a:rPr lang="es-ES" sz="1700" dirty="0" err="1" smtClean="0"/>
              <a:t>Accounting</a:t>
            </a:r>
            <a:r>
              <a:rPr lang="es-ES" sz="1700" dirty="0" smtClean="0"/>
              <a:t> IFRS </a:t>
            </a:r>
            <a:r>
              <a:rPr lang="es-ES" sz="1700" dirty="0" err="1" smtClean="0"/>
              <a:t>Kieso</a:t>
            </a:r>
            <a:r>
              <a:rPr lang="es-ES" sz="1700" dirty="0" smtClean="0"/>
              <a:t>)</a:t>
            </a:r>
            <a:endParaRPr lang="es-ES" sz="1700" dirty="0"/>
          </a:p>
        </p:txBody>
      </p:sp>
    </p:spTree>
    <p:extLst>
      <p:ext uri="{BB962C8B-B14F-4D97-AF65-F5344CB8AC3E}">
        <p14:creationId xmlns:p14="http://schemas.microsoft.com/office/powerpoint/2010/main" val="4144351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Capítulo 1: Objetivo de la información financiera con propósito general</a:t>
            </a:r>
            <a:endParaRPr lang="es-ES" sz="2800" b="1" dirty="0"/>
          </a:p>
        </p:txBody>
      </p:sp>
      <p:sp>
        <p:nvSpPr>
          <p:cNvPr id="3" name="Marcador de contenido 2"/>
          <p:cNvSpPr>
            <a:spLocks noGrp="1"/>
          </p:cNvSpPr>
          <p:nvPr>
            <p:ph idx="1"/>
          </p:nvPr>
        </p:nvSpPr>
        <p:spPr/>
        <p:txBody>
          <a:bodyPr/>
          <a:lstStyle/>
          <a:p>
            <a:pPr marL="114300" indent="0" algn="just">
              <a:buNone/>
            </a:pPr>
            <a:r>
              <a:rPr lang="es-ES" sz="2400" dirty="0" smtClean="0"/>
              <a:t>Proporcionar información financiera sobre de la entidad </a:t>
            </a:r>
            <a:r>
              <a:rPr lang="es-ES" sz="2400" dirty="0" err="1" smtClean="0"/>
              <a:t>reportante</a:t>
            </a:r>
            <a:r>
              <a:rPr lang="es-ES" sz="2400" dirty="0" smtClean="0"/>
              <a:t> que sea útil </a:t>
            </a:r>
            <a:r>
              <a:rPr lang="es-ES" sz="2400" dirty="0"/>
              <a:t>a</a:t>
            </a:r>
            <a:r>
              <a:rPr lang="es-ES" sz="2400" dirty="0" smtClean="0"/>
              <a:t> los inversionistas, prestamistas y otros suministradores de crédito, existentes y potenciales, para tomar decisiones sobre el suministro de recursos a las entidades</a:t>
            </a:r>
          </a:p>
          <a:p>
            <a:pPr marL="114300" indent="0" algn="just">
              <a:buNone/>
            </a:pP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10</a:t>
            </a:fld>
            <a:endParaRPr lang="es-ES"/>
          </a:p>
        </p:txBody>
      </p:sp>
    </p:spTree>
    <p:extLst>
      <p:ext uri="{BB962C8B-B14F-4D97-AF65-F5344CB8AC3E}">
        <p14:creationId xmlns:p14="http://schemas.microsoft.com/office/powerpoint/2010/main" val="167828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Objetivo de la información financiera </a:t>
            </a:r>
            <a:r>
              <a:rPr lang="es-ES" sz="1800" dirty="0" smtClean="0"/>
              <a:t>continuación</a:t>
            </a:r>
            <a:endParaRPr lang="es-ES" sz="1800" dirty="0"/>
          </a:p>
        </p:txBody>
      </p:sp>
      <p:sp>
        <p:nvSpPr>
          <p:cNvPr id="3" name="Marcador de contenido 2"/>
          <p:cNvSpPr>
            <a:spLocks noGrp="1"/>
          </p:cNvSpPr>
          <p:nvPr>
            <p:ph idx="1"/>
          </p:nvPr>
        </p:nvSpPr>
        <p:spPr/>
        <p:txBody>
          <a:bodyPr>
            <a:normAutofit/>
          </a:bodyPr>
          <a:lstStyle/>
          <a:p>
            <a:pPr algn="just"/>
            <a:r>
              <a:rPr lang="es-ES" sz="2400" dirty="0" smtClean="0"/>
              <a:t>Las expectativas de los inversionistas, prestamistas y otros acreedores acerca de los rendimientos dependen de su evaluación del valor, oportunidad e incertidumbre de los prospectos de la entrada futura de efectivo a la entidad</a:t>
            </a:r>
          </a:p>
          <a:p>
            <a:pPr marL="114300" indent="0" algn="just">
              <a:buNone/>
            </a:pPr>
            <a:r>
              <a:rPr lang="es-ES" dirty="0"/>
              <a:t> </a:t>
            </a:r>
            <a:r>
              <a:rPr lang="es-ES" dirty="0" smtClean="0"/>
              <a:t>      </a:t>
            </a:r>
            <a:r>
              <a:rPr lang="es-ES" sz="2000" dirty="0" smtClean="0"/>
              <a:t>- </a:t>
            </a:r>
            <a:r>
              <a:rPr lang="es-ES" sz="1800" dirty="0" smtClean="0"/>
              <a:t>Las decisiones de los inversionistas acerca de comprar, vender o mantener instrumentos de deuda o de patrimonio dependen de la rentabilidad que esperan de una inversión en dichos instrumentos, ej. dividendos, pagos del capital e intereses o incrementos del precio de mercado</a:t>
            </a:r>
          </a:p>
          <a:p>
            <a:pPr marL="114300" indent="0" algn="just">
              <a:buNone/>
            </a:pPr>
            <a:r>
              <a:rPr lang="es-ES" sz="1800" dirty="0"/>
              <a:t> </a:t>
            </a:r>
            <a:r>
              <a:rPr lang="es-ES" sz="1800" dirty="0" smtClean="0"/>
              <a:t>      - Las decisiones de los prestamistas acerca  de suministrar o cancelar prestamos y otras formas de crédito dependen de los pagos del capital e intereses y otros rendimientos que esperan recibir</a:t>
            </a:r>
            <a:endParaRPr lang="es-ES" sz="18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11</a:t>
            </a:fld>
            <a:endParaRPr lang="es-ES"/>
          </a:p>
        </p:txBody>
      </p:sp>
    </p:spTree>
    <p:extLst>
      <p:ext uri="{BB962C8B-B14F-4D97-AF65-F5344CB8AC3E}">
        <p14:creationId xmlns:p14="http://schemas.microsoft.com/office/powerpoint/2010/main" val="3849440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Capitulo 3: Características cualitativas de la información financiera útil</a:t>
            </a:r>
            <a:endParaRPr lang="es-ES" sz="2800" b="1" dirty="0"/>
          </a:p>
        </p:txBody>
      </p:sp>
      <p:sp>
        <p:nvSpPr>
          <p:cNvPr id="3" name="Marcador de contenido 2"/>
          <p:cNvSpPr>
            <a:spLocks noGrp="1"/>
          </p:cNvSpPr>
          <p:nvPr>
            <p:ph idx="1"/>
          </p:nvPr>
        </p:nvSpPr>
        <p:spPr/>
        <p:txBody>
          <a:bodyPr>
            <a:normAutofit fontScale="92500"/>
          </a:bodyPr>
          <a:lstStyle/>
          <a:p>
            <a:pPr algn="just"/>
            <a:r>
              <a:rPr lang="es-ES" dirty="0" smtClean="0"/>
              <a:t>Con el fin de formar un puente entre el </a:t>
            </a:r>
            <a:r>
              <a:rPr lang="es-ES" b="1" dirty="0" smtClean="0"/>
              <a:t>por que </a:t>
            </a:r>
            <a:r>
              <a:rPr lang="es-ES" dirty="0" smtClean="0"/>
              <a:t>de la contabilidad (el objetivo) y el </a:t>
            </a:r>
            <a:r>
              <a:rPr lang="es-ES" b="1" dirty="0" smtClean="0"/>
              <a:t>cómo</a:t>
            </a:r>
            <a:r>
              <a:rPr lang="es-ES" dirty="0" smtClean="0"/>
              <a:t> de la contabilidad (reconocimiento, medición y presentación de los estados financieros), </a:t>
            </a:r>
            <a:r>
              <a:rPr lang="es-ES" dirty="0"/>
              <a:t>e</a:t>
            </a:r>
            <a:r>
              <a:rPr lang="es-ES" dirty="0" smtClean="0"/>
              <a:t>ste capítulo explica las características cualitativas de la información contable </a:t>
            </a:r>
          </a:p>
          <a:p>
            <a:pPr algn="just"/>
            <a:r>
              <a:rPr lang="es-ES" dirty="0" smtClean="0"/>
              <a:t>Cómo una compañía selecciona un método contable aceptable, la cantidad y los tipos de información a revelar y el formato en que se presenta? Determinando qué alternativa suministra la información mas útil para propósitos de la toma de decisiones</a:t>
            </a:r>
          </a:p>
          <a:p>
            <a:pPr algn="just"/>
            <a:r>
              <a:rPr lang="es-ES" dirty="0" smtClean="0"/>
              <a:t>El IASB identificó las características cualitativas de la información contable que mejor (mas útil) distingue la información de información inferior (menos útil)</a:t>
            </a:r>
          </a:p>
          <a:p>
            <a:pPr algn="just"/>
            <a:r>
              <a:rPr lang="es-ES" dirty="0" smtClean="0"/>
              <a:t>El IASB identificó una limitación del costo como parte del Marco Conceptual</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12</a:t>
            </a:fld>
            <a:endParaRPr lang="es-ES"/>
          </a:p>
        </p:txBody>
      </p:sp>
    </p:spTree>
    <p:extLst>
      <p:ext uri="{BB962C8B-B14F-4D97-AF65-F5344CB8AC3E}">
        <p14:creationId xmlns:p14="http://schemas.microsoft.com/office/powerpoint/2010/main" val="3381376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13</a:t>
            </a:fld>
            <a:endParaRPr lang="es-ES"/>
          </a:p>
        </p:txBody>
      </p:sp>
      <p:pic>
        <p:nvPicPr>
          <p:cNvPr id="8" name="Imagen 7"/>
          <p:cNvPicPr>
            <a:picLocks noChangeAspect="1"/>
          </p:cNvPicPr>
          <p:nvPr/>
        </p:nvPicPr>
        <p:blipFill>
          <a:blip r:embed="rId2"/>
          <a:stretch>
            <a:fillRect/>
          </a:stretch>
        </p:blipFill>
        <p:spPr>
          <a:xfrm>
            <a:off x="1610946" y="1738034"/>
            <a:ext cx="5237285" cy="4737990"/>
          </a:xfrm>
          <a:prstGeom prst="rect">
            <a:avLst/>
          </a:prstGeom>
        </p:spPr>
      </p:pic>
    </p:spTree>
    <p:extLst>
      <p:ext uri="{BB962C8B-B14F-4D97-AF65-F5344CB8AC3E}">
        <p14:creationId xmlns:p14="http://schemas.microsoft.com/office/powerpoint/2010/main" val="3649467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Capitulo 3: Características cualitativas de la información financiera útil</a:t>
            </a:r>
            <a:endParaRPr lang="es-ES" sz="2800" b="1" dirty="0"/>
          </a:p>
        </p:txBody>
      </p:sp>
      <p:sp>
        <p:nvSpPr>
          <p:cNvPr id="3" name="Marcador de contenido 2"/>
          <p:cNvSpPr>
            <a:spLocks noGrp="1"/>
          </p:cNvSpPr>
          <p:nvPr>
            <p:ph idx="1"/>
          </p:nvPr>
        </p:nvSpPr>
        <p:spPr/>
        <p:txBody>
          <a:bodyPr/>
          <a:lstStyle/>
          <a:p>
            <a:pPr algn="just"/>
            <a:r>
              <a:rPr lang="es-ES" dirty="0" smtClean="0"/>
              <a:t>Las características cualitativas son o fundamentales o de mejora, dependiendo de cómo afectan la utilidad en la toma de decisiones de la información</a:t>
            </a:r>
          </a:p>
          <a:p>
            <a:pPr algn="just"/>
            <a:r>
              <a:rPr lang="es-ES" dirty="0" smtClean="0"/>
              <a:t>Cada característica cualitativa contribuye a la toma de decisiones respecto de la información financiera</a:t>
            </a:r>
          </a:p>
          <a:p>
            <a:pPr algn="just"/>
            <a:r>
              <a:rPr lang="es-ES" dirty="0" smtClean="0"/>
              <a:t>El suministrar información financiera útil está restringida por una limitación sobre el reporte financiero: el costo no debe exceder los beneficios de una práctica de reporte    </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14</a:t>
            </a:fld>
            <a:endParaRPr lang="es-ES"/>
          </a:p>
        </p:txBody>
      </p:sp>
    </p:spTree>
    <p:extLst>
      <p:ext uri="{BB962C8B-B14F-4D97-AF65-F5344CB8AC3E}">
        <p14:creationId xmlns:p14="http://schemas.microsoft.com/office/powerpoint/2010/main" val="412273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Capítulo 3: Características cualitativas de la información financiera útil</a:t>
            </a:r>
            <a:endParaRPr lang="es-ES" sz="2800" b="1" dirty="0"/>
          </a:p>
        </p:txBody>
      </p:sp>
      <p:sp>
        <p:nvSpPr>
          <p:cNvPr id="3" name="Marcador de contenido 2"/>
          <p:cNvSpPr>
            <a:spLocks noGrp="1"/>
          </p:cNvSpPr>
          <p:nvPr>
            <p:ph idx="1"/>
          </p:nvPr>
        </p:nvSpPr>
        <p:spPr/>
        <p:txBody>
          <a:bodyPr>
            <a:noAutofit/>
          </a:bodyPr>
          <a:lstStyle/>
          <a:p>
            <a:pPr marL="114300" indent="0" algn="just">
              <a:buNone/>
            </a:pPr>
            <a:r>
              <a:rPr lang="es-ES" sz="2400" b="1" dirty="0" smtClean="0"/>
              <a:t>Características cualitativas fundamentales</a:t>
            </a:r>
          </a:p>
          <a:p>
            <a:pPr marL="114300" indent="0" algn="just">
              <a:buNone/>
            </a:pPr>
            <a:r>
              <a:rPr lang="es-ES" sz="2400" dirty="0" smtClean="0"/>
              <a:t>Las cualidades fundamentales que hacen que la información financiera sea útil (comparable, verificable, oportuna y entendible) para la toma de decisiones son:</a:t>
            </a:r>
          </a:p>
          <a:p>
            <a:pPr marL="571500" indent="-457200" algn="just">
              <a:buAutoNum type="alphaLcParenBoth"/>
            </a:pPr>
            <a:r>
              <a:rPr lang="es-ES" sz="2400" b="1" dirty="0" smtClean="0"/>
              <a:t>Relevancia</a:t>
            </a:r>
          </a:p>
          <a:p>
            <a:pPr marL="571500" indent="-457200" algn="just">
              <a:buAutoNum type="alphaLcParenBoth"/>
            </a:pPr>
            <a:r>
              <a:rPr lang="es-ES" sz="2400" b="1" dirty="0" smtClean="0"/>
              <a:t>Materialidad</a:t>
            </a:r>
          </a:p>
          <a:p>
            <a:pPr marL="571500" indent="-457200" algn="just">
              <a:buAutoNum type="alphaLcParenBoth"/>
            </a:pPr>
            <a:r>
              <a:rPr lang="es-ES" sz="2400" b="1" dirty="0" smtClean="0"/>
              <a:t>Representación fiel</a:t>
            </a:r>
          </a:p>
          <a:p>
            <a:pPr marL="114300" indent="0" algn="just">
              <a:buNone/>
            </a:pPr>
            <a:endParaRPr lang="es-ES" sz="2400" dirty="0" smtClean="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15</a:t>
            </a:fld>
            <a:endParaRPr lang="es-ES"/>
          </a:p>
        </p:txBody>
      </p:sp>
    </p:spTree>
    <p:extLst>
      <p:ext uri="{BB962C8B-B14F-4D97-AF65-F5344CB8AC3E}">
        <p14:creationId xmlns:p14="http://schemas.microsoft.com/office/powerpoint/2010/main" val="207722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Características cualitativas fundamentales</a:t>
            </a:r>
            <a:endParaRPr lang="es-ES" sz="2800" b="1" dirty="0"/>
          </a:p>
        </p:txBody>
      </p:sp>
      <p:sp>
        <p:nvSpPr>
          <p:cNvPr id="3" name="Marcador de contenido 2"/>
          <p:cNvSpPr>
            <a:spLocks noGrp="1"/>
          </p:cNvSpPr>
          <p:nvPr>
            <p:ph idx="1"/>
          </p:nvPr>
        </p:nvSpPr>
        <p:spPr/>
        <p:txBody>
          <a:bodyPr>
            <a:noAutofit/>
          </a:bodyPr>
          <a:lstStyle/>
          <a:p>
            <a:pPr marL="114300" indent="0" algn="just">
              <a:buNone/>
            </a:pPr>
            <a:r>
              <a:rPr lang="es-ES" sz="2000" b="1" dirty="0" smtClean="0"/>
              <a:t>RELEVANCIA</a:t>
            </a:r>
            <a:r>
              <a:rPr lang="es-ES" sz="2000" dirty="0" smtClean="0"/>
              <a:t> </a:t>
            </a:r>
          </a:p>
          <a:p>
            <a:pPr marL="114300" indent="0" algn="just">
              <a:buNone/>
            </a:pPr>
            <a:r>
              <a:rPr lang="es-ES" sz="2000" dirty="0" smtClean="0"/>
              <a:t>Para ser relevante la información financiera debe ser capaz de hacer una diferencia en una decisión</a:t>
            </a:r>
          </a:p>
          <a:p>
            <a:pPr algn="just"/>
            <a:r>
              <a:rPr lang="es-ES" sz="2000" dirty="0" smtClean="0"/>
              <a:t>La información financiera es capaz de hacer una diferencia cuando tiene:</a:t>
            </a:r>
          </a:p>
          <a:p>
            <a:pPr marL="114300" indent="0" algn="just">
              <a:buNone/>
            </a:pPr>
            <a:r>
              <a:rPr lang="es-ES" sz="2000" dirty="0"/>
              <a:t> </a:t>
            </a:r>
            <a:r>
              <a:rPr lang="es-ES" sz="2000" dirty="0" smtClean="0"/>
              <a:t>     (a) valor predictivo</a:t>
            </a:r>
          </a:p>
          <a:p>
            <a:pPr marL="114300" indent="0" algn="just">
              <a:buNone/>
            </a:pPr>
            <a:r>
              <a:rPr lang="es-ES" sz="2000" dirty="0"/>
              <a:t> </a:t>
            </a:r>
            <a:r>
              <a:rPr lang="es-ES" sz="2000" dirty="0" smtClean="0"/>
              <a:t>     (b) valor confirmatorio, o ambos</a:t>
            </a:r>
          </a:p>
          <a:p>
            <a:pPr algn="just"/>
            <a:r>
              <a:rPr lang="es-ES" sz="2000" dirty="0" smtClean="0"/>
              <a:t>La información financiera tiene </a:t>
            </a:r>
            <a:r>
              <a:rPr lang="es-ES" sz="2000" b="1" dirty="0" smtClean="0"/>
              <a:t>valor predictivo </a:t>
            </a:r>
            <a:r>
              <a:rPr lang="es-ES" sz="2000" dirty="0" smtClean="0"/>
              <a:t>si tiene valor para predecir procesos usados por los inversionistas en la formación de sus propias expectativas acerca del futuro</a:t>
            </a:r>
          </a:p>
          <a:p>
            <a:pPr algn="just"/>
            <a:r>
              <a:rPr lang="es-ES" sz="2000" dirty="0" smtClean="0"/>
              <a:t>La información financiera tiene </a:t>
            </a:r>
            <a:r>
              <a:rPr lang="es-ES" sz="2000" b="1" dirty="0" smtClean="0"/>
              <a:t>valor confirmatorio </a:t>
            </a:r>
            <a:r>
              <a:rPr lang="es-ES" sz="2000" dirty="0" smtClean="0"/>
              <a:t>cuando ayuda a los usuarios de la misma a confirmar o corregir expectativas previas</a:t>
            </a:r>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16</a:t>
            </a:fld>
            <a:endParaRPr lang="es-ES"/>
          </a:p>
        </p:txBody>
      </p:sp>
    </p:spTree>
    <p:extLst>
      <p:ext uri="{BB962C8B-B14F-4D97-AF65-F5344CB8AC3E}">
        <p14:creationId xmlns:p14="http://schemas.microsoft.com/office/powerpoint/2010/main" val="913530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Características cualitativas fundamentales - </a:t>
            </a:r>
            <a:r>
              <a:rPr lang="es-ES" sz="2800" b="1" dirty="0" err="1" smtClean="0"/>
              <a:t>cont</a:t>
            </a:r>
            <a:r>
              <a:rPr lang="es-ES" sz="2800" b="1" dirty="0" smtClean="0"/>
              <a:t> </a:t>
            </a:r>
            <a:endParaRPr lang="es-ES" sz="2800" b="1" dirty="0"/>
          </a:p>
        </p:txBody>
      </p:sp>
      <p:sp>
        <p:nvSpPr>
          <p:cNvPr id="3" name="Marcador de contenido 2"/>
          <p:cNvSpPr>
            <a:spLocks noGrp="1"/>
          </p:cNvSpPr>
          <p:nvPr>
            <p:ph idx="1"/>
          </p:nvPr>
        </p:nvSpPr>
        <p:spPr/>
        <p:txBody>
          <a:bodyPr>
            <a:normAutofit fontScale="92500" lnSpcReduction="10000"/>
          </a:bodyPr>
          <a:lstStyle/>
          <a:p>
            <a:pPr marL="114300" indent="0">
              <a:buNone/>
            </a:pPr>
            <a:r>
              <a:rPr lang="es-ES" b="1" dirty="0" smtClean="0"/>
              <a:t>MATERIALIDAD</a:t>
            </a:r>
          </a:p>
          <a:p>
            <a:pPr marL="114300" indent="0">
              <a:buNone/>
            </a:pPr>
            <a:r>
              <a:rPr lang="es-ES" dirty="0" smtClean="0"/>
              <a:t>Es un aspecto específico de la relevancia</a:t>
            </a:r>
          </a:p>
          <a:p>
            <a:pPr algn="just"/>
            <a:r>
              <a:rPr lang="es-ES" dirty="0" smtClean="0"/>
              <a:t>La información es material si omitirla o exponerla incorrectamente podría influir en las decisiones que los usuarios hacen con base en la información financiera reportada</a:t>
            </a:r>
          </a:p>
          <a:p>
            <a:pPr algn="just"/>
            <a:r>
              <a:rPr lang="es-ES" dirty="0" smtClean="0"/>
              <a:t>Una empresa determina si la información es material con base en la naturaleza y/o la magnitud de la partida a la cual está relacionada la información  considerada en el contexto del reporte financiero individual de la empresa. Debe hacer una diferencia o una empresa no debe revelarla</a:t>
            </a:r>
          </a:p>
          <a:p>
            <a:pPr algn="just"/>
            <a:r>
              <a:rPr lang="es-ES" dirty="0" smtClean="0"/>
              <a:t>Evaluar la materialidad es uno de los aspectos mas  desafiantes de la contabilidad debido a que se requiere evaluar el tamaño relativo y la importancia de un elemento</a:t>
            </a:r>
          </a:p>
          <a:p>
            <a:pPr algn="just"/>
            <a:r>
              <a:rPr lang="es-ES" dirty="0" smtClean="0"/>
              <a:t>Las empresas deben considerar los factores cuantitativos como cualitativos en la determinación de si un elemento es material </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17</a:t>
            </a:fld>
            <a:endParaRPr lang="es-ES"/>
          </a:p>
        </p:txBody>
      </p:sp>
    </p:spTree>
    <p:extLst>
      <p:ext uri="{BB962C8B-B14F-4D97-AF65-F5344CB8AC3E}">
        <p14:creationId xmlns:p14="http://schemas.microsoft.com/office/powerpoint/2010/main" val="940934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Características cualitativas fundamentales – cont.</a:t>
            </a:r>
            <a:endParaRPr lang="es-ES" sz="2800" b="1" dirty="0"/>
          </a:p>
        </p:txBody>
      </p:sp>
      <p:sp>
        <p:nvSpPr>
          <p:cNvPr id="3" name="Marcador de contenido 2"/>
          <p:cNvSpPr>
            <a:spLocks noGrp="1"/>
          </p:cNvSpPr>
          <p:nvPr>
            <p:ph idx="1"/>
          </p:nvPr>
        </p:nvSpPr>
        <p:spPr/>
        <p:txBody>
          <a:bodyPr>
            <a:normAutofit fontScale="77500" lnSpcReduction="20000"/>
          </a:bodyPr>
          <a:lstStyle/>
          <a:p>
            <a:pPr marL="114300" indent="0" algn="just">
              <a:buNone/>
            </a:pPr>
            <a:r>
              <a:rPr lang="es-ES" b="1" dirty="0" smtClean="0"/>
              <a:t>REPRESENTACION FIEL</a:t>
            </a:r>
          </a:p>
          <a:p>
            <a:pPr marL="114300" indent="0" algn="just">
              <a:buNone/>
            </a:pPr>
            <a:r>
              <a:rPr lang="es-ES" dirty="0" smtClean="0"/>
              <a:t>Significa que los números y descripciones coinciden con lo que realmente existió o pasó</a:t>
            </a:r>
          </a:p>
          <a:p>
            <a:pPr algn="just"/>
            <a:r>
              <a:rPr lang="es-ES" dirty="0" smtClean="0"/>
              <a:t>Es una necesidad debido a que la mayoría de los usuarios no tienen ni tiempo ni experiencia para evaluar el contenido fáctico de la información</a:t>
            </a:r>
          </a:p>
          <a:p>
            <a:pPr algn="just"/>
            <a:r>
              <a:rPr lang="es-ES" dirty="0" smtClean="0"/>
              <a:t>Para ser una representación fiel la información debe ser:</a:t>
            </a:r>
          </a:p>
          <a:p>
            <a:pPr marL="114300" indent="0" algn="just">
              <a:buNone/>
            </a:pPr>
            <a:r>
              <a:rPr lang="es-ES" dirty="0"/>
              <a:t> </a:t>
            </a:r>
            <a:r>
              <a:rPr lang="es-ES" dirty="0" smtClean="0"/>
              <a:t>   (a) Completa</a:t>
            </a:r>
          </a:p>
          <a:p>
            <a:pPr marL="114300" indent="0" algn="just">
              <a:buNone/>
            </a:pPr>
            <a:r>
              <a:rPr lang="es-ES" dirty="0"/>
              <a:t> </a:t>
            </a:r>
            <a:r>
              <a:rPr lang="es-ES" dirty="0" smtClean="0"/>
              <a:t>   (b) Neutral</a:t>
            </a:r>
          </a:p>
          <a:p>
            <a:pPr marL="114300" indent="0" algn="just">
              <a:buNone/>
            </a:pPr>
            <a:r>
              <a:rPr lang="es-ES" dirty="0"/>
              <a:t> </a:t>
            </a:r>
            <a:r>
              <a:rPr lang="es-ES" dirty="0" smtClean="0"/>
              <a:t>   (c) Libre de error</a:t>
            </a:r>
          </a:p>
          <a:p>
            <a:pPr marL="114300" indent="0" algn="just">
              <a:buNone/>
            </a:pPr>
            <a:r>
              <a:rPr lang="es-ES" dirty="0" smtClean="0">
                <a:solidFill>
                  <a:srgbClr val="FF0000"/>
                </a:solidFill>
              </a:rPr>
              <a:t>Completa</a:t>
            </a:r>
            <a:r>
              <a:rPr lang="es-ES" dirty="0" smtClean="0"/>
              <a:t>: significa que es provista toda la información que es necesaria para una representación fiel</a:t>
            </a:r>
          </a:p>
          <a:p>
            <a:pPr marL="114300" indent="0" algn="just">
              <a:buNone/>
            </a:pPr>
            <a:r>
              <a:rPr lang="es-ES" dirty="0" smtClean="0">
                <a:solidFill>
                  <a:srgbClr val="FF0000"/>
                </a:solidFill>
              </a:rPr>
              <a:t>Neutral</a:t>
            </a:r>
            <a:r>
              <a:rPr lang="es-ES" dirty="0" smtClean="0"/>
              <a:t>: significa que una entidad no puede seleccionar información para favorecer un conjunto de partes interesadas sobre otras</a:t>
            </a:r>
          </a:p>
          <a:p>
            <a:pPr marL="114300" indent="0" algn="just">
              <a:buNone/>
            </a:pPr>
            <a:r>
              <a:rPr lang="es-ES" dirty="0" smtClean="0">
                <a:solidFill>
                  <a:srgbClr val="FF0000"/>
                </a:solidFill>
              </a:rPr>
              <a:t>Libre de error</a:t>
            </a:r>
            <a:r>
              <a:rPr lang="es-ES" dirty="0" smtClean="0"/>
              <a:t>: Un elemento de información que está libre de error será una mas precisa (fiel) representación de un elemento financiero. Una representación fiel no implica que está totalmente libre de error debido a que la mayoría de mediciones financieras de reporte involucran estimados de varios tipos que incorporan el criterio de la administración</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18</a:t>
            </a:fld>
            <a:endParaRPr lang="es-ES"/>
          </a:p>
        </p:txBody>
      </p:sp>
    </p:spTree>
    <p:extLst>
      <p:ext uri="{BB962C8B-B14F-4D97-AF65-F5344CB8AC3E}">
        <p14:creationId xmlns:p14="http://schemas.microsoft.com/office/powerpoint/2010/main" val="3085649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Características cualitativas de mejora</a:t>
            </a:r>
            <a:endParaRPr lang="es-ES" sz="2800" b="1" dirty="0"/>
          </a:p>
        </p:txBody>
      </p:sp>
      <p:sp>
        <p:nvSpPr>
          <p:cNvPr id="3" name="Marcador de contenido 2"/>
          <p:cNvSpPr>
            <a:spLocks noGrp="1"/>
          </p:cNvSpPr>
          <p:nvPr>
            <p:ph idx="1"/>
          </p:nvPr>
        </p:nvSpPr>
        <p:spPr/>
        <p:txBody>
          <a:bodyPr/>
          <a:lstStyle/>
          <a:p>
            <a:pPr marL="114300" indent="0">
              <a:buNone/>
            </a:pPr>
            <a:r>
              <a:rPr lang="es-ES" dirty="0" smtClean="0"/>
              <a:t>Son complementarias a las características cualitativas fundamentales</a:t>
            </a:r>
          </a:p>
          <a:p>
            <a:r>
              <a:rPr lang="es-ES" dirty="0" smtClean="0"/>
              <a:t>Estas características distinguen la información mas útil de la menos útil, y son: </a:t>
            </a:r>
          </a:p>
          <a:p>
            <a:pPr marL="114300" indent="0">
              <a:buNone/>
            </a:pPr>
            <a:r>
              <a:rPr lang="es-ES" dirty="0"/>
              <a:t> </a:t>
            </a:r>
            <a:r>
              <a:rPr lang="es-ES" dirty="0" smtClean="0"/>
              <a:t>   (a) Comparabilidad</a:t>
            </a:r>
          </a:p>
          <a:p>
            <a:pPr marL="114300" indent="0">
              <a:buNone/>
            </a:pPr>
            <a:r>
              <a:rPr lang="es-ES" dirty="0"/>
              <a:t> </a:t>
            </a:r>
            <a:r>
              <a:rPr lang="es-ES" dirty="0" smtClean="0"/>
              <a:t>   (b) Verificabilidad</a:t>
            </a:r>
          </a:p>
          <a:p>
            <a:pPr marL="114300" indent="0">
              <a:buNone/>
            </a:pPr>
            <a:r>
              <a:rPr lang="es-ES" dirty="0"/>
              <a:t> </a:t>
            </a:r>
            <a:r>
              <a:rPr lang="es-ES" dirty="0" smtClean="0"/>
              <a:t>   (c) Oportunidad</a:t>
            </a:r>
          </a:p>
          <a:p>
            <a:pPr marL="114300" indent="0">
              <a:buNone/>
            </a:pPr>
            <a:r>
              <a:rPr lang="es-ES" dirty="0"/>
              <a:t> </a:t>
            </a:r>
            <a:r>
              <a:rPr lang="es-ES" dirty="0" smtClean="0"/>
              <a:t>   (d) Comprensibilidad</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19</a:t>
            </a:fld>
            <a:endParaRPr lang="es-ES"/>
          </a:p>
        </p:txBody>
      </p:sp>
    </p:spTree>
    <p:extLst>
      <p:ext uri="{BB962C8B-B14F-4D97-AF65-F5344CB8AC3E}">
        <p14:creationId xmlns:p14="http://schemas.microsoft.com/office/powerpoint/2010/main" val="182725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Función del Marco Conceptual</a:t>
            </a:r>
            <a:endParaRPr lang="es-ES" sz="2800" b="1" dirty="0"/>
          </a:p>
        </p:txBody>
      </p:sp>
      <p:sp>
        <p:nvSpPr>
          <p:cNvPr id="3" name="Marcador de contenido 2"/>
          <p:cNvSpPr>
            <a:spLocks noGrp="1"/>
          </p:cNvSpPr>
          <p:nvPr>
            <p:ph idx="1"/>
          </p:nvPr>
        </p:nvSpPr>
        <p:spPr/>
        <p:txBody>
          <a:bodyPr>
            <a:normAutofit/>
          </a:bodyPr>
          <a:lstStyle/>
          <a:p>
            <a:pPr marL="114300" indent="0">
              <a:buNone/>
            </a:pPr>
            <a:r>
              <a:rPr lang="es-ES" sz="2400" dirty="0" smtClean="0"/>
              <a:t>El IASB usa el Marco Conceptual para: </a:t>
            </a:r>
          </a:p>
          <a:p>
            <a:r>
              <a:rPr lang="es-ES" sz="2400" dirty="0"/>
              <a:t> </a:t>
            </a:r>
            <a:r>
              <a:rPr lang="es-ES" sz="2400" dirty="0" smtClean="0"/>
              <a:t>Prescribir estándares</a:t>
            </a:r>
          </a:p>
          <a:p>
            <a:pPr algn="just"/>
            <a:r>
              <a:rPr lang="es-ES" sz="2400" dirty="0" smtClean="0"/>
              <a:t> Aumentar la consistencia a través de los estándares</a:t>
            </a:r>
          </a:p>
          <a:p>
            <a:pPr algn="just"/>
            <a:r>
              <a:rPr lang="es-ES" sz="2400" dirty="0" smtClean="0"/>
              <a:t>Aumentar la consistencia a través del tiempo cuando         cambien los miembros de la Junta</a:t>
            </a:r>
          </a:p>
          <a:p>
            <a:pPr algn="just"/>
            <a:r>
              <a:rPr lang="es-ES" sz="2400" dirty="0" smtClean="0"/>
              <a:t>Suministrar parámetros para establecer criterios (juicios)</a:t>
            </a:r>
          </a:p>
          <a:p>
            <a:pPr marL="114300" indent="0" algn="just">
              <a:buNone/>
            </a:pPr>
            <a:r>
              <a:rPr lang="es-ES" sz="2400" dirty="0" smtClean="0"/>
              <a:t>El Comité de Interpretaciones del IFRS usa el Marco para interpretar los IFRS cuando no hay requerimientos en IFRS</a:t>
            </a:r>
          </a:p>
          <a:p>
            <a:pPr marL="114300" indent="0" algn="just">
              <a:buNone/>
            </a:pPr>
            <a:r>
              <a:rPr lang="es-ES" sz="2400" dirty="0" smtClean="0"/>
              <a:t>Los preparadores de la información usan el Marco para desarrollar políticas contables en ausencia de estándares específicos</a:t>
            </a:r>
          </a:p>
        </p:txBody>
      </p:sp>
      <p:sp>
        <p:nvSpPr>
          <p:cNvPr id="4" name="Marcador de número de diapositiva 3"/>
          <p:cNvSpPr>
            <a:spLocks noGrp="1"/>
          </p:cNvSpPr>
          <p:nvPr>
            <p:ph type="sldNum" sz="quarter" idx="12"/>
          </p:nvPr>
        </p:nvSpPr>
        <p:spPr/>
        <p:txBody>
          <a:bodyPr/>
          <a:lstStyle/>
          <a:p>
            <a:fld id="{24F02D3E-FFFF-BC47-B15F-CE5A55C7F3EA}" type="slidenum">
              <a:rPr lang="es-ES" smtClean="0"/>
              <a:t>2</a:t>
            </a:fld>
            <a:endParaRPr lang="es-ES"/>
          </a:p>
        </p:txBody>
      </p:sp>
      <p:sp>
        <p:nvSpPr>
          <p:cNvPr id="5" name="Marcador de pie de página 4"/>
          <p:cNvSpPr>
            <a:spLocks noGrp="1"/>
          </p:cNvSpPr>
          <p:nvPr>
            <p:ph type="ftr" sz="quarter" idx="11"/>
          </p:nvPr>
        </p:nvSpPr>
        <p:spPr/>
        <p:txBody>
          <a:bodyPr/>
          <a:lstStyle/>
          <a:p>
            <a:r>
              <a:rPr lang="es-ES" smtClean="0"/>
              <a:t>Gabriel Suárez C.</a:t>
            </a:r>
            <a:endParaRPr lang="es-ES"/>
          </a:p>
        </p:txBody>
      </p:sp>
    </p:spTree>
    <p:extLst>
      <p:ext uri="{BB962C8B-B14F-4D97-AF65-F5344CB8AC3E}">
        <p14:creationId xmlns:p14="http://schemas.microsoft.com/office/powerpoint/2010/main" val="3200013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Características cualitativas de mejora – cont.</a:t>
            </a:r>
            <a:endParaRPr lang="es-ES" sz="2800" b="1" dirty="0"/>
          </a:p>
        </p:txBody>
      </p:sp>
      <p:sp>
        <p:nvSpPr>
          <p:cNvPr id="3" name="Marcador de contenido 2"/>
          <p:cNvSpPr>
            <a:spLocks noGrp="1"/>
          </p:cNvSpPr>
          <p:nvPr>
            <p:ph idx="1"/>
          </p:nvPr>
        </p:nvSpPr>
        <p:spPr/>
        <p:txBody>
          <a:bodyPr>
            <a:normAutofit fontScale="92500" lnSpcReduction="20000"/>
          </a:bodyPr>
          <a:lstStyle/>
          <a:p>
            <a:pPr algn="just"/>
            <a:r>
              <a:rPr lang="es-ES" sz="2400" dirty="0" smtClean="0">
                <a:solidFill>
                  <a:srgbClr val="FF0000"/>
                </a:solidFill>
              </a:rPr>
              <a:t>Comparabilidad</a:t>
            </a:r>
            <a:r>
              <a:rPr lang="es-ES" sz="2400" dirty="0" smtClean="0"/>
              <a:t>: Información que es medida y reportada en una manera similar por diferentes compañías es considerada comparable. La comparabilidad le permite a los usuarios identificar las reales similitudes  y diferencias en los eventos económicos entre compañías. Los inversionistas solamente pueden hacer evaluaciones válidas si está disponible información comparable</a:t>
            </a:r>
          </a:p>
          <a:p>
            <a:pPr algn="just"/>
            <a:r>
              <a:rPr lang="es-ES" sz="2400" dirty="0" smtClean="0">
                <a:solidFill>
                  <a:srgbClr val="FF0000"/>
                </a:solidFill>
              </a:rPr>
              <a:t>Verificabilidad</a:t>
            </a:r>
            <a:r>
              <a:rPr lang="es-ES" sz="2400" dirty="0" smtClean="0"/>
              <a:t>: Ocurre cuando evaluadores independientes, usando los mismos métodos, obtienen resultados similares</a:t>
            </a:r>
          </a:p>
          <a:p>
            <a:pPr algn="just"/>
            <a:r>
              <a:rPr lang="es-ES" sz="2400" dirty="0" smtClean="0">
                <a:solidFill>
                  <a:srgbClr val="FF0000"/>
                </a:solidFill>
              </a:rPr>
              <a:t>Oportunidad</a:t>
            </a:r>
            <a:r>
              <a:rPr lang="es-ES" sz="2400" dirty="0" smtClean="0"/>
              <a:t>: Significa tener información disponible para los que toman decisiones antes de que la información pierda su capacidad para influir en las decisiones</a:t>
            </a:r>
          </a:p>
          <a:p>
            <a:pPr algn="just"/>
            <a:r>
              <a:rPr lang="es-ES" sz="2400" dirty="0" smtClean="0">
                <a:solidFill>
                  <a:srgbClr val="FF0000"/>
                </a:solidFill>
              </a:rPr>
              <a:t>Comprensibilidad</a:t>
            </a:r>
            <a:r>
              <a:rPr lang="es-ES" sz="2400" dirty="0" smtClean="0"/>
              <a:t>: Es la cualidad de la información que permite a los usuarios razonablemente informados ver su significancia; es mejorada cuando la información es clasificada, caracterizada y presentada clara y concisamente</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20</a:t>
            </a:fld>
            <a:endParaRPr lang="es-ES"/>
          </a:p>
        </p:txBody>
      </p:sp>
    </p:spTree>
    <p:extLst>
      <p:ext uri="{BB962C8B-B14F-4D97-AF65-F5344CB8AC3E}">
        <p14:creationId xmlns:p14="http://schemas.microsoft.com/office/powerpoint/2010/main" val="3051743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Capítulo 4: El Marco Conceptual (1989)</a:t>
            </a:r>
            <a:endParaRPr lang="es-ES" sz="2800" b="1" dirty="0"/>
          </a:p>
        </p:txBody>
      </p:sp>
      <p:sp>
        <p:nvSpPr>
          <p:cNvPr id="3" name="Marcador de contenido 2"/>
          <p:cNvSpPr>
            <a:spLocks noGrp="1"/>
          </p:cNvSpPr>
          <p:nvPr>
            <p:ph idx="1"/>
          </p:nvPr>
        </p:nvSpPr>
        <p:spPr/>
        <p:txBody>
          <a:bodyPr>
            <a:normAutofit fontScale="77500" lnSpcReduction="20000"/>
          </a:bodyPr>
          <a:lstStyle/>
          <a:p>
            <a:pPr marL="114300" indent="0" algn="just">
              <a:buNone/>
            </a:pPr>
            <a:r>
              <a:rPr lang="es-ES" b="1" dirty="0" smtClean="0"/>
              <a:t>Presunciones básicas</a:t>
            </a:r>
          </a:p>
          <a:p>
            <a:pPr marL="114300" indent="0" algn="just">
              <a:buNone/>
            </a:pPr>
            <a:r>
              <a:rPr lang="es-ES" dirty="0" smtClean="0"/>
              <a:t>Cinco presunciones básicas rodean la estructura de la contabilidad financiera:</a:t>
            </a:r>
          </a:p>
          <a:p>
            <a:pPr marL="571500" indent="-457200" algn="just">
              <a:buFont typeface="+mj-lt"/>
              <a:buAutoNum type="arabicPeriod"/>
            </a:pPr>
            <a:r>
              <a:rPr lang="es-ES" dirty="0" smtClean="0"/>
              <a:t>Entidad económica</a:t>
            </a:r>
          </a:p>
          <a:p>
            <a:pPr marL="571500" indent="-457200" algn="just">
              <a:buFont typeface="+mj-lt"/>
              <a:buAutoNum type="arabicPeriod"/>
            </a:pPr>
            <a:r>
              <a:rPr lang="es-ES" dirty="0" smtClean="0"/>
              <a:t>Negocio en marcha</a:t>
            </a:r>
          </a:p>
          <a:p>
            <a:pPr marL="571500" indent="-457200" algn="just">
              <a:buFont typeface="+mj-lt"/>
              <a:buAutoNum type="arabicPeriod"/>
            </a:pPr>
            <a:r>
              <a:rPr lang="es-ES" dirty="0" smtClean="0"/>
              <a:t>Unidad monetaria</a:t>
            </a:r>
          </a:p>
          <a:p>
            <a:pPr marL="571500" indent="-457200" algn="just">
              <a:buFont typeface="+mj-lt"/>
              <a:buAutoNum type="arabicPeriod"/>
            </a:pPr>
            <a:r>
              <a:rPr lang="es-ES" dirty="0" smtClean="0"/>
              <a:t>Periodicidad, y</a:t>
            </a:r>
          </a:p>
          <a:p>
            <a:pPr marL="571500" indent="-457200" algn="just">
              <a:buFont typeface="+mj-lt"/>
              <a:buAutoNum type="arabicPeriod"/>
            </a:pPr>
            <a:r>
              <a:rPr lang="es-ES" dirty="0" smtClean="0"/>
              <a:t>Base de acumulación</a:t>
            </a:r>
          </a:p>
          <a:p>
            <a:pPr marL="114300" indent="0" algn="just">
              <a:buNone/>
            </a:pPr>
            <a:r>
              <a:rPr lang="es-ES" dirty="0" smtClean="0">
                <a:solidFill>
                  <a:srgbClr val="FF0000"/>
                </a:solidFill>
              </a:rPr>
              <a:t>Presunción de entidad económica</a:t>
            </a:r>
            <a:r>
              <a:rPr lang="es-ES" dirty="0" smtClean="0"/>
              <a:t>: Significa que la actividad económica puede identificarse con una unidad de responsabilidad en particular</a:t>
            </a:r>
          </a:p>
          <a:p>
            <a:pPr marL="114300" indent="0" algn="just">
              <a:buNone/>
            </a:pPr>
            <a:r>
              <a:rPr lang="es-ES" dirty="0" smtClean="0">
                <a:solidFill>
                  <a:srgbClr val="FF0000"/>
                </a:solidFill>
              </a:rPr>
              <a:t>Presunción de negocio en marcha</a:t>
            </a:r>
            <a:r>
              <a:rPr lang="es-ES" dirty="0" smtClean="0"/>
              <a:t>: Significa que la empresa tendrá una vida larga. Solamente cuando la liquidación aparece inminente la presunción es inaplicable</a:t>
            </a:r>
          </a:p>
          <a:p>
            <a:pPr marL="114300" indent="0" algn="just">
              <a:buNone/>
            </a:pPr>
            <a:r>
              <a:rPr lang="es-ES" dirty="0" smtClean="0">
                <a:solidFill>
                  <a:srgbClr val="FF0000"/>
                </a:solidFill>
              </a:rPr>
              <a:t>Presunción de unidad monetaria</a:t>
            </a:r>
            <a:r>
              <a:rPr lang="es-ES" dirty="0" smtClean="0"/>
              <a:t>: Significa que la moneda es el común denominador de la actividad económica y suministra una base apropiada para la medición y análisis contable</a:t>
            </a:r>
          </a:p>
          <a:p>
            <a:pPr marL="114300" indent="0" algn="just">
              <a:buNone/>
            </a:pPr>
            <a:r>
              <a:rPr lang="es-ES" dirty="0" smtClean="0">
                <a:solidFill>
                  <a:srgbClr val="FF0000"/>
                </a:solidFill>
              </a:rPr>
              <a:t>Presunción de periodicidad</a:t>
            </a:r>
            <a:r>
              <a:rPr lang="es-ES" dirty="0" smtClean="0"/>
              <a:t>: Implica que una empresa puede dividir sus actividades económicas en períodos de tiempo artificiales</a:t>
            </a:r>
          </a:p>
          <a:p>
            <a:pPr marL="114300" indent="0" algn="just">
              <a:buNone/>
            </a:pPr>
            <a:r>
              <a:rPr lang="es-ES" dirty="0" smtClean="0">
                <a:solidFill>
                  <a:srgbClr val="FF0000"/>
                </a:solidFill>
              </a:rPr>
              <a:t>Base contable de acumulación (causación)</a:t>
            </a:r>
            <a:r>
              <a:rPr lang="es-ES" dirty="0" smtClean="0"/>
              <a:t>:  Significa que las transacciones que cambian los E/F de una empresa son registrados en los períodos en que ocurren los eventos</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21</a:t>
            </a:fld>
            <a:endParaRPr lang="es-ES"/>
          </a:p>
        </p:txBody>
      </p:sp>
    </p:spTree>
    <p:extLst>
      <p:ext uri="{BB962C8B-B14F-4D97-AF65-F5344CB8AC3E}">
        <p14:creationId xmlns:p14="http://schemas.microsoft.com/office/powerpoint/2010/main" val="3053526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Elementos de los estados financieros</a:t>
            </a:r>
            <a:endParaRPr lang="es-ES" sz="2800" b="1" dirty="0"/>
          </a:p>
        </p:txBody>
      </p:sp>
      <p:sp>
        <p:nvSpPr>
          <p:cNvPr id="3" name="Marcador de contenido 2"/>
          <p:cNvSpPr>
            <a:spLocks noGrp="1"/>
          </p:cNvSpPr>
          <p:nvPr>
            <p:ph idx="1"/>
          </p:nvPr>
        </p:nvSpPr>
        <p:spPr/>
        <p:txBody>
          <a:bodyPr>
            <a:noAutofit/>
          </a:bodyPr>
          <a:lstStyle/>
          <a:p>
            <a:pPr marL="114300" indent="0" algn="just">
              <a:buNone/>
            </a:pPr>
            <a:r>
              <a:rPr lang="es-ES" sz="1600" b="1" dirty="0" smtClean="0"/>
              <a:t>SITUACION FINANCIERA</a:t>
            </a:r>
          </a:p>
          <a:p>
            <a:pPr marL="114300" indent="0" algn="just">
              <a:buNone/>
            </a:pPr>
            <a:r>
              <a:rPr lang="es-ES" sz="1600" b="1" dirty="0" smtClean="0"/>
              <a:t>Activo</a:t>
            </a:r>
          </a:p>
          <a:p>
            <a:pPr algn="just"/>
            <a:r>
              <a:rPr lang="es-ES" sz="1600" dirty="0" smtClean="0"/>
              <a:t>Recurso controlado por la entidad</a:t>
            </a:r>
          </a:p>
          <a:p>
            <a:pPr algn="just"/>
            <a:r>
              <a:rPr lang="es-ES" sz="1600" dirty="0" smtClean="0"/>
              <a:t>Resultado de sucesos pasados</a:t>
            </a:r>
          </a:p>
          <a:p>
            <a:pPr algn="just"/>
            <a:r>
              <a:rPr lang="es-ES" sz="1600" dirty="0" smtClean="0"/>
              <a:t>Se espera obtener de él beneficios económicos futuros</a:t>
            </a:r>
          </a:p>
          <a:p>
            <a:pPr marL="114300" indent="0" algn="just">
              <a:buNone/>
            </a:pPr>
            <a:r>
              <a:rPr lang="es-ES" sz="1600" b="1" dirty="0" smtClean="0"/>
              <a:t>Pasivo</a:t>
            </a:r>
          </a:p>
          <a:p>
            <a:pPr algn="just"/>
            <a:r>
              <a:rPr lang="es-ES" sz="1600" dirty="0" smtClean="0"/>
              <a:t>Obligación actual</a:t>
            </a:r>
          </a:p>
          <a:p>
            <a:pPr algn="just"/>
            <a:r>
              <a:rPr lang="es-ES" sz="1600" dirty="0" smtClean="0"/>
              <a:t>Surgida de sucesos pasados</a:t>
            </a:r>
          </a:p>
          <a:p>
            <a:pPr algn="just"/>
            <a:r>
              <a:rPr lang="es-ES" sz="1600" dirty="0" smtClean="0"/>
              <a:t>Se espera la salida de recursos que incorporan beneficios económicos</a:t>
            </a:r>
          </a:p>
          <a:p>
            <a:pPr marL="114300" indent="0" algn="just">
              <a:buNone/>
            </a:pPr>
            <a:r>
              <a:rPr lang="es-ES" sz="1600" b="1" dirty="0" smtClean="0"/>
              <a:t>Patrimonio</a:t>
            </a:r>
            <a:r>
              <a:rPr lang="es-ES" sz="1600" dirty="0" smtClean="0"/>
              <a:t> = activos – pasivos</a:t>
            </a:r>
          </a:p>
          <a:p>
            <a:pPr marL="114300" indent="0" algn="just">
              <a:buNone/>
            </a:pPr>
            <a:r>
              <a:rPr lang="es-ES" sz="1600" b="1" dirty="0" smtClean="0"/>
              <a:t>RENDIMIENTO</a:t>
            </a:r>
          </a:p>
          <a:p>
            <a:pPr marL="114300" indent="0" algn="just">
              <a:buNone/>
            </a:pPr>
            <a:r>
              <a:rPr lang="es-ES" sz="1600" b="1" dirty="0" smtClean="0"/>
              <a:t>Ingresos</a:t>
            </a:r>
          </a:p>
          <a:p>
            <a:pPr algn="just"/>
            <a:r>
              <a:rPr lang="es-ES" sz="1600" dirty="0" smtClean="0"/>
              <a:t>Incremento reconocido en activos/disminución en pasivos en el período actual</a:t>
            </a:r>
          </a:p>
          <a:p>
            <a:pPr algn="just"/>
            <a:r>
              <a:rPr lang="es-ES" sz="1600" dirty="0"/>
              <a:t>R</a:t>
            </a:r>
            <a:r>
              <a:rPr lang="es-ES" sz="1600" dirty="0" smtClean="0"/>
              <a:t>esultan en incremento del patrimonio</a:t>
            </a:r>
          </a:p>
          <a:p>
            <a:pPr marL="114300" indent="0" algn="just">
              <a:buNone/>
            </a:pPr>
            <a:r>
              <a:rPr lang="es-ES" sz="1600" b="1" dirty="0" smtClean="0"/>
              <a:t>Gastos</a:t>
            </a:r>
          </a:p>
          <a:p>
            <a:pPr algn="just"/>
            <a:r>
              <a:rPr lang="es-ES" sz="1600" dirty="0" smtClean="0"/>
              <a:t>Disminución reconocida en activos/incremento en pasivos en el período actual</a:t>
            </a:r>
          </a:p>
          <a:p>
            <a:pPr algn="just"/>
            <a:r>
              <a:rPr lang="es-ES" sz="1600" dirty="0" smtClean="0"/>
              <a:t>Resultan en disminución del patrimonio</a:t>
            </a:r>
            <a:endParaRPr lang="es-ES" sz="16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22</a:t>
            </a:fld>
            <a:endParaRPr lang="es-ES"/>
          </a:p>
        </p:txBody>
      </p:sp>
    </p:spTree>
    <p:extLst>
      <p:ext uri="{BB962C8B-B14F-4D97-AF65-F5344CB8AC3E}">
        <p14:creationId xmlns:p14="http://schemas.microsoft.com/office/powerpoint/2010/main" val="1489678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Definición de activo</a:t>
            </a:r>
            <a:endParaRPr lang="es-ES" sz="2800" b="1" dirty="0"/>
          </a:p>
        </p:txBody>
      </p:sp>
      <p:sp>
        <p:nvSpPr>
          <p:cNvPr id="3" name="Marcador de contenido 2"/>
          <p:cNvSpPr>
            <a:spLocks noGrp="1"/>
          </p:cNvSpPr>
          <p:nvPr>
            <p:ph idx="1"/>
          </p:nvPr>
        </p:nvSpPr>
        <p:spPr/>
        <p:txBody>
          <a:bodyPr>
            <a:normAutofit fontScale="92500"/>
          </a:bodyPr>
          <a:lstStyle/>
          <a:p>
            <a:pPr algn="just"/>
            <a:r>
              <a:rPr lang="es-ES" dirty="0" smtClean="0"/>
              <a:t>Un activo de una entidad es un recurso económico actual por el cual la entidad tiene un derecho u otros accesos que otros no tienen</a:t>
            </a:r>
          </a:p>
          <a:p>
            <a:pPr algn="just">
              <a:buFontTx/>
              <a:buChar char="-"/>
            </a:pPr>
            <a:r>
              <a:rPr lang="es-ES" b="1" dirty="0" smtClean="0"/>
              <a:t>Actual</a:t>
            </a:r>
            <a:r>
              <a:rPr lang="es-ES" dirty="0" smtClean="0"/>
              <a:t> significa que en la fecha de los E/F el recurso económico existe y la entidad tiene el derecho u otro acceso que otros no tienen</a:t>
            </a:r>
          </a:p>
          <a:p>
            <a:pPr algn="just">
              <a:buFontTx/>
              <a:buChar char="-"/>
            </a:pPr>
            <a:r>
              <a:rPr lang="es-ES" b="1" dirty="0" smtClean="0"/>
              <a:t>El recurso económico </a:t>
            </a:r>
            <a:r>
              <a:rPr lang="es-ES" dirty="0" smtClean="0"/>
              <a:t>es escaso y capaz de producir entradas de efectivo o reducir la salida de efectivo, directa o indirectamente, sólo o en conjunto con otros recursos económicos. Los recursos económicos que se originan de contratos u otros arreglos son promesas incondicionales y otros pasivos que requieren provisión de recursos económicos, incluyendo la protección al riesgo</a:t>
            </a:r>
          </a:p>
          <a:p>
            <a:pPr algn="just">
              <a:buFontTx/>
              <a:buChar char="-"/>
            </a:pPr>
            <a:r>
              <a:rPr lang="es-ES" dirty="0" smtClean="0"/>
              <a:t>El </a:t>
            </a:r>
            <a:r>
              <a:rPr lang="es-ES" b="1" dirty="0" smtClean="0"/>
              <a:t>derecho u otros accesos que otros no tienen </a:t>
            </a:r>
            <a:r>
              <a:rPr lang="es-ES" dirty="0" smtClean="0"/>
              <a:t>le permite a la entidad usar el recurso económico y limitar su uso por otros. Es exigible por medios legales o equivalentes </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23</a:t>
            </a:fld>
            <a:endParaRPr lang="es-ES"/>
          </a:p>
        </p:txBody>
      </p:sp>
    </p:spTree>
    <p:extLst>
      <p:ext uri="{BB962C8B-B14F-4D97-AF65-F5344CB8AC3E}">
        <p14:creationId xmlns:p14="http://schemas.microsoft.com/office/powerpoint/2010/main" val="4203573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Clasificación de los activos</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Diferentes activos exhiben diferentes características (naturaleza) y pueden tenerse para una variedad de usos (uso) con el fin de generar beneficios económicos futuros</a:t>
            </a:r>
          </a:p>
          <a:p>
            <a:pPr algn="just"/>
            <a:r>
              <a:rPr lang="es-ES" sz="2400" dirty="0" smtClean="0"/>
              <a:t>La naturaleza y uso determinan la clasificación de los activos</a:t>
            </a:r>
          </a:p>
          <a:p>
            <a:pPr algn="just"/>
            <a:r>
              <a:rPr lang="es-ES" sz="2400" smtClean="0"/>
              <a:t>Los </a:t>
            </a:r>
            <a:r>
              <a:rPr lang="es-ES" sz="2400" dirty="0" smtClean="0"/>
              <a:t>IFRS definen ciertos activos</a:t>
            </a:r>
          </a:p>
          <a:p>
            <a:pPr algn="just"/>
            <a:r>
              <a:rPr lang="es-ES" sz="2400" dirty="0" smtClean="0"/>
              <a:t>Para algunos activos se requiere criterio significativo para determinar su clasificación</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24</a:t>
            </a:fld>
            <a:endParaRPr lang="es-ES"/>
          </a:p>
        </p:txBody>
      </p:sp>
    </p:spTree>
    <p:extLst>
      <p:ext uri="{BB962C8B-B14F-4D97-AF65-F5344CB8AC3E}">
        <p14:creationId xmlns:p14="http://schemas.microsoft.com/office/powerpoint/2010/main" val="3511254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Definición de pasivo</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Un pasivo de una entidad es una obligación económica actual por la cual la entidad está obligada a honrar</a:t>
            </a:r>
          </a:p>
          <a:p>
            <a:pPr algn="just">
              <a:buFontTx/>
              <a:buChar char="-"/>
            </a:pPr>
            <a:r>
              <a:rPr lang="es-ES" sz="2400" b="1" dirty="0" smtClean="0"/>
              <a:t>Actual</a:t>
            </a:r>
            <a:r>
              <a:rPr lang="es-ES" sz="2400" dirty="0" smtClean="0"/>
              <a:t> significa que en la fecha de los E/F la obligación económica existe y la entidad está obligada a honrar</a:t>
            </a:r>
          </a:p>
          <a:p>
            <a:pPr algn="just">
              <a:buFontTx/>
              <a:buChar char="-"/>
            </a:pPr>
            <a:r>
              <a:rPr lang="es-ES" sz="2400" b="1" dirty="0" smtClean="0"/>
              <a:t>Obligación económica </a:t>
            </a:r>
            <a:r>
              <a:rPr lang="es-ES" sz="2400" dirty="0" smtClean="0"/>
              <a:t>es una promesa incondicional u otro requerimiento para suministrar u olvidar recursos económicos </a:t>
            </a:r>
          </a:p>
          <a:p>
            <a:pPr algn="just">
              <a:buFontTx/>
              <a:buChar char="-"/>
            </a:pPr>
            <a:r>
              <a:rPr lang="es-ES" sz="2400" dirty="0" smtClean="0"/>
              <a:t>Una </a:t>
            </a:r>
            <a:r>
              <a:rPr lang="es-ES" sz="2400" b="1" dirty="0" smtClean="0"/>
              <a:t>entidad es la obligada </a:t>
            </a:r>
            <a:r>
              <a:rPr lang="es-ES" sz="2400" dirty="0" smtClean="0"/>
              <a:t>si la entidad es requerida para mantener la obligación económica y su requerimiento de mantener la obligación es exigible por medios legales o equivalentes</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25</a:t>
            </a:fld>
            <a:endParaRPr lang="es-ES"/>
          </a:p>
        </p:txBody>
      </p:sp>
    </p:spTree>
    <p:extLst>
      <p:ext uri="{BB962C8B-B14F-4D97-AF65-F5344CB8AC3E}">
        <p14:creationId xmlns:p14="http://schemas.microsoft.com/office/powerpoint/2010/main" val="820531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Definición de ingresos</a:t>
            </a:r>
            <a:endParaRPr lang="es-ES" sz="2800" b="1" dirty="0"/>
          </a:p>
        </p:txBody>
      </p:sp>
      <p:sp>
        <p:nvSpPr>
          <p:cNvPr id="3" name="Marcador de contenido 2"/>
          <p:cNvSpPr>
            <a:spLocks noGrp="1"/>
          </p:cNvSpPr>
          <p:nvPr>
            <p:ph idx="1"/>
          </p:nvPr>
        </p:nvSpPr>
        <p:spPr/>
        <p:txBody>
          <a:bodyPr/>
          <a:lstStyle/>
          <a:p>
            <a:pPr algn="just"/>
            <a:r>
              <a:rPr lang="es-ES" dirty="0" smtClean="0"/>
              <a:t>Son los incrementos en los beneficios económicos, producidos a lo largo del período contable, en forma de entradas o incrementos de valor de los activos, o bien como disminuciones de los pasivos, que dan como resultado aumentos en el patrimonio, y no están relacionados con los aportes de los propietarios de los propietarios de este patrimonio</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26</a:t>
            </a:fld>
            <a:endParaRPr lang="es-ES"/>
          </a:p>
        </p:txBody>
      </p:sp>
    </p:spTree>
    <p:extLst>
      <p:ext uri="{BB962C8B-B14F-4D97-AF65-F5344CB8AC3E}">
        <p14:creationId xmlns:p14="http://schemas.microsoft.com/office/powerpoint/2010/main" val="2054815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Definición de gastos</a:t>
            </a:r>
            <a:endParaRPr lang="es-ES" sz="2800" b="1" dirty="0"/>
          </a:p>
        </p:txBody>
      </p:sp>
      <p:sp>
        <p:nvSpPr>
          <p:cNvPr id="3" name="Marcador de contenido 2"/>
          <p:cNvSpPr>
            <a:spLocks noGrp="1"/>
          </p:cNvSpPr>
          <p:nvPr>
            <p:ph idx="1"/>
          </p:nvPr>
        </p:nvSpPr>
        <p:spPr/>
        <p:txBody>
          <a:bodyPr/>
          <a:lstStyle/>
          <a:p>
            <a:pPr algn="just"/>
            <a:r>
              <a:rPr lang="es-ES" dirty="0" smtClean="0"/>
              <a:t>Son las disminuciones en los beneficios económicos,, producidos a lo largo del período contable, en forma de salidas o disminuciones del valor de los activos, o bien por la generación o aumento de los pasivos, que dan como resultado disminuciones en el patrimonio, y no están relacionados con las distribuciones realizadas a los propietarios de este patrimonio</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27</a:t>
            </a:fld>
            <a:endParaRPr lang="es-ES"/>
          </a:p>
        </p:txBody>
      </p:sp>
    </p:spTree>
    <p:extLst>
      <p:ext uri="{BB962C8B-B14F-4D97-AF65-F5344CB8AC3E}">
        <p14:creationId xmlns:p14="http://schemas.microsoft.com/office/powerpoint/2010/main" val="3309178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Principios básicos de contabilidad</a:t>
            </a:r>
            <a:endParaRPr lang="es-ES" sz="2800" b="1" dirty="0"/>
          </a:p>
        </p:txBody>
      </p:sp>
      <p:sp>
        <p:nvSpPr>
          <p:cNvPr id="3" name="Marcador de contenido 2"/>
          <p:cNvSpPr>
            <a:spLocks noGrp="1"/>
          </p:cNvSpPr>
          <p:nvPr>
            <p:ph idx="1"/>
          </p:nvPr>
        </p:nvSpPr>
        <p:spPr/>
        <p:txBody>
          <a:bodyPr/>
          <a:lstStyle/>
          <a:p>
            <a:pPr marL="114300" indent="0" algn="just">
              <a:buNone/>
            </a:pPr>
            <a:r>
              <a:rPr lang="es-ES" dirty="0" smtClean="0"/>
              <a:t>Se usan tres principios básicos de contabilidad para registrar y reportar las transacciones, así:</a:t>
            </a:r>
          </a:p>
          <a:p>
            <a:pPr marL="571500" indent="-457200" algn="just">
              <a:buFont typeface="+mj-lt"/>
              <a:buAutoNum type="arabicPeriod"/>
            </a:pPr>
            <a:r>
              <a:rPr lang="es-ES" dirty="0" smtClean="0"/>
              <a:t>Medición</a:t>
            </a:r>
          </a:p>
          <a:p>
            <a:pPr marL="571500" indent="-457200" algn="just">
              <a:buFont typeface="+mj-lt"/>
              <a:buAutoNum type="arabicPeriod"/>
            </a:pPr>
            <a:r>
              <a:rPr lang="es-ES" dirty="0" smtClean="0"/>
              <a:t>Reconocimiento </a:t>
            </a:r>
          </a:p>
          <a:p>
            <a:pPr marL="571500" indent="-457200" algn="just">
              <a:buFont typeface="+mj-lt"/>
              <a:buAutoNum type="arabicPeriod"/>
            </a:pPr>
            <a:r>
              <a:rPr lang="es-ES" dirty="0" smtClean="0"/>
              <a:t>Revelación plena</a:t>
            </a:r>
          </a:p>
          <a:p>
            <a:pPr marL="114300" indent="0" algn="just">
              <a:buNone/>
            </a:pP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28</a:t>
            </a:fld>
            <a:endParaRPr lang="es-ES"/>
          </a:p>
        </p:txBody>
      </p:sp>
    </p:spTree>
    <p:extLst>
      <p:ext uri="{BB962C8B-B14F-4D97-AF65-F5344CB8AC3E}">
        <p14:creationId xmlns:p14="http://schemas.microsoft.com/office/powerpoint/2010/main" val="3912908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1 - Medición de los elementos de los E/F</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El Marco debe establecer conceptos para determinar atributos de medición apropiados para un activo o pasivo en particular en una circunstancia dada</a:t>
            </a:r>
          </a:p>
          <a:p>
            <a:pPr algn="just"/>
            <a:r>
              <a:rPr lang="es-ES" sz="2400" dirty="0" smtClean="0"/>
              <a:t>Sin embargo, hay poco en el Marco sobre medición</a:t>
            </a:r>
          </a:p>
          <a:p>
            <a:pPr algn="just"/>
            <a:r>
              <a:rPr lang="es-ES" sz="2400" dirty="0" smtClean="0"/>
              <a:t>Deficiente información en la literatura técnica</a:t>
            </a:r>
          </a:p>
          <a:p>
            <a:pPr algn="just"/>
            <a:r>
              <a:rPr lang="es-ES" sz="2400" dirty="0" smtClean="0"/>
              <a:t>Ha resultado en decisiones a nivel de estándares en un entorno de múltiples mediciones </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29</a:t>
            </a:fld>
            <a:endParaRPr lang="es-ES"/>
          </a:p>
        </p:txBody>
      </p:sp>
    </p:spTree>
    <p:extLst>
      <p:ext uri="{BB962C8B-B14F-4D97-AF65-F5344CB8AC3E}">
        <p14:creationId xmlns:p14="http://schemas.microsoft.com/office/powerpoint/2010/main" val="396587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En otras palabras, si no hay requerimiento en las IFRS…</a:t>
            </a:r>
            <a:endParaRPr lang="es-ES" sz="2800" b="1" dirty="0"/>
          </a:p>
        </p:txBody>
      </p:sp>
      <p:sp>
        <p:nvSpPr>
          <p:cNvPr id="3" name="Marcador de contenido 2"/>
          <p:cNvSpPr>
            <a:spLocks noGrp="1"/>
          </p:cNvSpPr>
          <p:nvPr>
            <p:ph idx="1"/>
          </p:nvPr>
        </p:nvSpPr>
        <p:spPr/>
        <p:txBody>
          <a:bodyPr>
            <a:normAutofit/>
          </a:bodyPr>
          <a:lstStyle/>
          <a:p>
            <a:pPr marL="114300" indent="0" algn="just">
              <a:buNone/>
            </a:pPr>
            <a:r>
              <a:rPr lang="es-ES" sz="2400" dirty="0" smtClean="0"/>
              <a:t>Al utilizar el Marco Conceptual se le debería preguntar:</a:t>
            </a:r>
          </a:p>
          <a:p>
            <a:pPr algn="just"/>
            <a:r>
              <a:rPr lang="es-ES" sz="2400" dirty="0" smtClean="0"/>
              <a:t>Cual es el fenómeno económico (ej. transacción o evento)?</a:t>
            </a:r>
          </a:p>
          <a:p>
            <a:pPr algn="just"/>
            <a:r>
              <a:rPr lang="es-ES" sz="2400" dirty="0" smtClean="0"/>
              <a:t>Qué información relevante, usando la base de causación de contabilidad, representa fielmente tal fenómeno económico para informar decisiones </a:t>
            </a:r>
            <a:r>
              <a:rPr lang="es-ES" sz="2400" dirty="0"/>
              <a:t>a</a:t>
            </a:r>
            <a:r>
              <a:rPr lang="es-ES" sz="2400" dirty="0" smtClean="0"/>
              <a:t> los inversionistas y prestamistas (potenciales o existentes)?</a:t>
            </a:r>
          </a:p>
          <a:p>
            <a:pPr algn="just"/>
            <a:r>
              <a:rPr lang="es-ES" sz="2400" dirty="0" smtClean="0"/>
              <a:t>Alguno de  los IFRS provee tal información?</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a:t>
            </a:fld>
            <a:endParaRPr lang="es-ES"/>
          </a:p>
        </p:txBody>
      </p:sp>
    </p:spTree>
    <p:extLst>
      <p:ext uri="{BB962C8B-B14F-4D97-AF65-F5344CB8AC3E}">
        <p14:creationId xmlns:p14="http://schemas.microsoft.com/office/powerpoint/2010/main" val="2848639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Medición </a:t>
            </a:r>
            <a:r>
              <a:rPr lang="es-ES" sz="1800" b="1" dirty="0" smtClean="0"/>
              <a:t>continuación</a:t>
            </a:r>
            <a:endParaRPr lang="es-ES" sz="1800" b="1" dirty="0"/>
          </a:p>
        </p:txBody>
      </p:sp>
      <p:sp>
        <p:nvSpPr>
          <p:cNvPr id="3" name="Marcador de contenido 2"/>
          <p:cNvSpPr>
            <a:spLocks noGrp="1"/>
          </p:cNvSpPr>
          <p:nvPr>
            <p:ph idx="1"/>
          </p:nvPr>
        </p:nvSpPr>
        <p:spPr/>
        <p:txBody>
          <a:bodyPr>
            <a:normAutofit/>
          </a:bodyPr>
          <a:lstStyle/>
          <a:p>
            <a:pPr algn="just"/>
            <a:r>
              <a:rPr lang="es-ES" sz="2400" dirty="0" smtClean="0"/>
              <a:t>La situación actual es que los conceptos de medición deben basarse en el objetivo del reporte financiero y en las definiciones de las características  de los elementos:</a:t>
            </a:r>
          </a:p>
          <a:p>
            <a:pPr algn="just">
              <a:buFontTx/>
              <a:buChar char="-"/>
            </a:pPr>
            <a:r>
              <a:rPr lang="es-ES" sz="2400" dirty="0" smtClean="0"/>
              <a:t>El </a:t>
            </a:r>
            <a:r>
              <a:rPr lang="es-ES" sz="2400" b="1" dirty="0" smtClean="0"/>
              <a:t>objetivo</a:t>
            </a:r>
            <a:r>
              <a:rPr lang="es-ES" sz="2400" dirty="0" smtClean="0"/>
              <a:t> del reporte financiero es el lugar para comenzar</a:t>
            </a:r>
          </a:p>
          <a:p>
            <a:pPr algn="just">
              <a:buFontTx/>
              <a:buChar char="-"/>
            </a:pPr>
            <a:r>
              <a:rPr lang="es-ES" sz="2400" dirty="0" smtClean="0"/>
              <a:t>Las </a:t>
            </a:r>
            <a:r>
              <a:rPr lang="es-ES" sz="2400" b="1" dirty="0" smtClean="0"/>
              <a:t>características cualitativas </a:t>
            </a:r>
            <a:r>
              <a:rPr lang="es-ES" sz="2400" dirty="0" smtClean="0"/>
              <a:t>y la limitación al costo deben ser factores a tenerse en cuenta en la medición</a:t>
            </a:r>
          </a:p>
          <a:p>
            <a:pPr algn="just">
              <a:buFontTx/>
              <a:buChar char="-"/>
            </a:pPr>
            <a:r>
              <a:rPr lang="es-ES" sz="2400" dirty="0" smtClean="0"/>
              <a:t>Los </a:t>
            </a:r>
            <a:r>
              <a:rPr lang="es-ES" sz="2400" b="1" dirty="0" smtClean="0"/>
              <a:t>elementos</a:t>
            </a:r>
            <a:r>
              <a:rPr lang="es-ES" sz="2400" dirty="0" smtClean="0"/>
              <a:t> indican qué es lo que tratamos de medir</a:t>
            </a:r>
          </a:p>
          <a:p>
            <a:pPr algn="just"/>
            <a:r>
              <a:rPr lang="es-ES" sz="2400" dirty="0" smtClean="0"/>
              <a:t>La Junta del IASB no piensa actualmente que el Marco debe esforzarse en identificar un atributo único de medición para todos los activos y pasivos </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30</a:t>
            </a:fld>
            <a:endParaRPr lang="es-ES"/>
          </a:p>
        </p:txBody>
      </p:sp>
    </p:spTree>
    <p:extLst>
      <p:ext uri="{BB962C8B-B14F-4D97-AF65-F5344CB8AC3E}">
        <p14:creationId xmlns:p14="http://schemas.microsoft.com/office/powerpoint/2010/main" val="862724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Conceptos de medición</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Medición es el proceso de determinar los valores monetarios por los cuales deben reconocerse y llevarse los elementos en el estado de situación financiera y en el estado de resultados</a:t>
            </a:r>
          </a:p>
          <a:p>
            <a:pPr algn="just"/>
            <a:r>
              <a:rPr lang="es-ES" sz="2400" dirty="0" smtClean="0"/>
              <a:t>En una gran proporción, los reportes financieros están basados en estimados, juicios y modelos en lugar de descripciones exactas. El Marco Conceptual establece los conceptos que subyacen dichos estimados, juicios y modelos</a:t>
            </a:r>
          </a:p>
          <a:p>
            <a:pPr algn="just"/>
            <a:r>
              <a:rPr lang="es-ES" sz="2400" dirty="0" smtClean="0"/>
              <a:t>El IASB se guió por los objetivos y las características cualitativas cuando especificó el concepto de mediciones </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31</a:t>
            </a:fld>
            <a:endParaRPr lang="es-ES"/>
          </a:p>
        </p:txBody>
      </p:sp>
    </p:spTree>
    <p:extLst>
      <p:ext uri="{BB962C8B-B14F-4D97-AF65-F5344CB8AC3E}">
        <p14:creationId xmlns:p14="http://schemas.microsoft.com/office/powerpoint/2010/main" val="3644623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Confiabilidad de la medición</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Una partida debe poseer un costo o valor que pueda medirse con fiabilidad</a:t>
            </a:r>
          </a:p>
          <a:p>
            <a:pPr algn="just"/>
            <a:r>
              <a:rPr lang="es-ES" sz="2400" dirty="0" smtClean="0"/>
              <a:t>El uso de estimados razonables es una parte esencial  en la preparación de los E/F y no disminuye su confiabilidad</a:t>
            </a:r>
            <a:endParaRPr lang="es-ES" sz="2400" dirty="0"/>
          </a:p>
          <a:p>
            <a:pPr algn="just"/>
            <a:r>
              <a:rPr lang="es-ES" sz="2400" dirty="0" smtClean="0"/>
              <a:t>Cuando no puede hacerse un estimado razonable la partida no es reconocida</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32</a:t>
            </a:fld>
            <a:endParaRPr lang="es-ES"/>
          </a:p>
        </p:txBody>
      </p:sp>
    </p:spTree>
    <p:extLst>
      <p:ext uri="{BB962C8B-B14F-4D97-AF65-F5344CB8AC3E}">
        <p14:creationId xmlns:p14="http://schemas.microsoft.com/office/powerpoint/2010/main" val="4153586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Conceptos de medición </a:t>
            </a:r>
            <a:r>
              <a:rPr lang="es-ES" sz="1800" b="1" dirty="0" smtClean="0"/>
              <a:t>continuación</a:t>
            </a:r>
            <a:endParaRPr lang="es-ES" sz="1800" b="1" dirty="0"/>
          </a:p>
        </p:txBody>
      </p:sp>
      <p:sp>
        <p:nvSpPr>
          <p:cNvPr id="3" name="Marcador de contenido 2"/>
          <p:cNvSpPr>
            <a:spLocks noGrp="1"/>
          </p:cNvSpPr>
          <p:nvPr>
            <p:ph idx="1"/>
          </p:nvPr>
        </p:nvSpPr>
        <p:spPr/>
        <p:txBody>
          <a:bodyPr>
            <a:normAutofit/>
          </a:bodyPr>
          <a:lstStyle/>
          <a:p>
            <a:pPr marL="114300" indent="0" algn="just">
              <a:buNone/>
            </a:pPr>
            <a:r>
              <a:rPr lang="es-ES" dirty="0" smtClean="0"/>
              <a:t>La sección de Medición del Marco es débil - solamente lista algunos métodos de medición usados en la práctica:</a:t>
            </a:r>
          </a:p>
          <a:p>
            <a:pPr algn="just"/>
            <a:r>
              <a:rPr lang="es-ES" b="1" dirty="0" smtClean="0"/>
              <a:t>Costo histórico</a:t>
            </a:r>
            <a:r>
              <a:rPr lang="es-ES" dirty="0" smtClean="0"/>
              <a:t>: efectivo/equivalentes de efectivo pagado o valor razonable de la consideración dada al momento de la adquisición</a:t>
            </a:r>
          </a:p>
          <a:p>
            <a:pPr algn="just"/>
            <a:r>
              <a:rPr lang="es-ES" b="1" dirty="0" smtClean="0"/>
              <a:t>Costo corriente</a:t>
            </a:r>
            <a:r>
              <a:rPr lang="es-ES" dirty="0" smtClean="0"/>
              <a:t>: efectivo que debería pagarse si se adquiere ahora</a:t>
            </a:r>
          </a:p>
          <a:p>
            <a:pPr algn="just"/>
            <a:r>
              <a:rPr lang="es-ES" b="1" dirty="0" smtClean="0"/>
              <a:t>Valor realizable (o de liquidación)</a:t>
            </a:r>
            <a:r>
              <a:rPr lang="es-ES" dirty="0" smtClean="0"/>
              <a:t>: efectivo que podría obtenerse vendiendo el activo ahora</a:t>
            </a:r>
          </a:p>
          <a:p>
            <a:pPr algn="just"/>
            <a:r>
              <a:rPr lang="es-ES" b="1" dirty="0" smtClean="0"/>
              <a:t>Valor presente</a:t>
            </a:r>
            <a:r>
              <a:rPr lang="es-ES" dirty="0" smtClean="0"/>
              <a:t>: valor presente descontado de las entradas futuras de efectivo que se espera que el elemento genere</a:t>
            </a:r>
          </a:p>
          <a:p>
            <a:pPr algn="just"/>
            <a:r>
              <a:rPr lang="es-ES" b="1" dirty="0" smtClean="0"/>
              <a:t>Valor de mercado (valor razonable)</a:t>
            </a:r>
            <a:r>
              <a:rPr lang="es-ES" dirty="0" smtClean="0"/>
              <a:t>: nombrado pero no descrito en el Marco  </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33</a:t>
            </a:fld>
            <a:endParaRPr lang="es-ES"/>
          </a:p>
        </p:txBody>
      </p:sp>
    </p:spTree>
    <p:extLst>
      <p:ext uri="{BB962C8B-B14F-4D97-AF65-F5344CB8AC3E}">
        <p14:creationId xmlns:p14="http://schemas.microsoft.com/office/powerpoint/2010/main" val="1303830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Mediciones IFRS para algunos activos</a:t>
            </a:r>
            <a:endParaRPr lang="es-ES" sz="2800" b="1" dirty="0"/>
          </a:p>
        </p:txBody>
      </p:sp>
      <p:sp>
        <p:nvSpPr>
          <p:cNvPr id="3" name="Marcador de contenido 2"/>
          <p:cNvSpPr>
            <a:spLocks noGrp="1"/>
          </p:cNvSpPr>
          <p:nvPr>
            <p:ph idx="1"/>
          </p:nvPr>
        </p:nvSpPr>
        <p:spPr/>
        <p:txBody>
          <a:bodyPr/>
          <a:lstStyle/>
          <a:p>
            <a:pPr algn="just"/>
            <a:r>
              <a:rPr lang="es-ES" dirty="0" smtClean="0"/>
              <a:t>PPE y activos intangibles: inicial = costo, luego</a:t>
            </a:r>
          </a:p>
          <a:p>
            <a:pPr marL="114300" indent="0" algn="just">
              <a:buNone/>
            </a:pPr>
            <a:r>
              <a:rPr lang="es-ES" dirty="0"/>
              <a:t> </a:t>
            </a:r>
            <a:r>
              <a:rPr lang="es-ES" dirty="0" smtClean="0"/>
              <a:t>   - </a:t>
            </a:r>
            <a:r>
              <a:rPr lang="es-ES" sz="1400" dirty="0" smtClean="0"/>
              <a:t>modelo del costo (costo-depreciación-deterioro) o</a:t>
            </a:r>
          </a:p>
          <a:p>
            <a:pPr marL="114300" indent="0" algn="just">
              <a:buNone/>
            </a:pPr>
            <a:r>
              <a:rPr lang="es-ES" sz="1400" dirty="0"/>
              <a:t> </a:t>
            </a:r>
            <a:r>
              <a:rPr lang="es-ES" sz="1400" dirty="0" smtClean="0"/>
              <a:t>      -  modelo de revaluación (valor razonable-depreciación-deterioro)</a:t>
            </a:r>
          </a:p>
          <a:p>
            <a:pPr algn="just"/>
            <a:r>
              <a:rPr lang="es-ES" sz="2000" dirty="0" smtClean="0"/>
              <a:t>Propiedades para inversión: inicial = costo, luego</a:t>
            </a:r>
          </a:p>
          <a:p>
            <a:pPr marL="114300" indent="0" algn="just">
              <a:buNone/>
            </a:pPr>
            <a:r>
              <a:rPr lang="es-ES" sz="2000" dirty="0"/>
              <a:t> </a:t>
            </a:r>
            <a:r>
              <a:rPr lang="es-ES" sz="2000" dirty="0" smtClean="0"/>
              <a:t>    - </a:t>
            </a:r>
            <a:r>
              <a:rPr lang="es-ES" sz="1400" dirty="0" smtClean="0"/>
              <a:t>modelo del costo (costo-depreciación-deterioro) o</a:t>
            </a:r>
          </a:p>
          <a:p>
            <a:pPr marL="114300" indent="0" algn="just">
              <a:buNone/>
            </a:pPr>
            <a:r>
              <a:rPr lang="es-ES" sz="1400" dirty="0"/>
              <a:t> </a:t>
            </a:r>
            <a:r>
              <a:rPr lang="es-ES" sz="1400" dirty="0" smtClean="0"/>
              <a:t>      -  modelo del valor razonable (valor razonable con cargo a resultados)</a:t>
            </a:r>
          </a:p>
          <a:p>
            <a:pPr algn="just"/>
            <a:r>
              <a:rPr lang="es-ES" sz="2000" dirty="0" smtClean="0"/>
              <a:t>Inventarios: inicial = costo, luego</a:t>
            </a:r>
          </a:p>
          <a:p>
            <a:pPr marL="114300" indent="0" algn="just">
              <a:buNone/>
            </a:pPr>
            <a:r>
              <a:rPr lang="es-ES" sz="2000" dirty="0"/>
              <a:t> </a:t>
            </a:r>
            <a:r>
              <a:rPr lang="es-ES" sz="2000" dirty="0" smtClean="0"/>
              <a:t>    - </a:t>
            </a:r>
            <a:r>
              <a:rPr lang="es-ES" sz="1400" dirty="0" smtClean="0"/>
              <a:t>el menor entre el costo o el valor realizable (valor específico para la entidad)</a:t>
            </a:r>
            <a:endParaRPr lang="es-ES" sz="2000" dirty="0" smtClean="0"/>
          </a:p>
          <a:p>
            <a:pPr algn="just"/>
            <a:r>
              <a:rPr lang="es-ES" sz="2000" dirty="0" smtClean="0"/>
              <a:t>Activos biológicos relacionados con la actividad agrícola</a:t>
            </a:r>
          </a:p>
          <a:p>
            <a:pPr marL="114300" indent="0" algn="just">
              <a:buNone/>
            </a:pPr>
            <a:r>
              <a:rPr lang="es-ES" sz="1400" dirty="0"/>
              <a:t> </a:t>
            </a:r>
            <a:r>
              <a:rPr lang="es-ES" sz="1400" dirty="0" smtClean="0"/>
              <a:t>      - valor razonable menos los costos de venta (si no es práctico usar modelo del</a:t>
            </a:r>
          </a:p>
          <a:p>
            <a:pPr marL="114300" indent="0" algn="just">
              <a:buNone/>
            </a:pPr>
            <a:r>
              <a:rPr lang="es-ES" sz="1400" dirty="0"/>
              <a:t> </a:t>
            </a:r>
            <a:r>
              <a:rPr lang="es-ES" sz="1400" dirty="0" smtClean="0"/>
              <a:t>         costo)  </a:t>
            </a:r>
            <a:endParaRPr lang="es-ES" sz="1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34</a:t>
            </a:fld>
            <a:endParaRPr lang="es-ES"/>
          </a:p>
        </p:txBody>
      </p:sp>
    </p:spTree>
    <p:extLst>
      <p:ext uri="{BB962C8B-B14F-4D97-AF65-F5344CB8AC3E}">
        <p14:creationId xmlns:p14="http://schemas.microsoft.com/office/powerpoint/2010/main" val="1275595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Principio de valor razonable</a:t>
            </a:r>
            <a:endParaRPr lang="es-ES" sz="2800" b="1" dirty="0"/>
          </a:p>
        </p:txBody>
      </p:sp>
      <p:sp>
        <p:nvSpPr>
          <p:cNvPr id="3" name="Marcador de contenido 2"/>
          <p:cNvSpPr>
            <a:spLocks noGrp="1"/>
          </p:cNvSpPr>
          <p:nvPr>
            <p:ph idx="1"/>
          </p:nvPr>
        </p:nvSpPr>
        <p:spPr/>
        <p:txBody>
          <a:bodyPr/>
          <a:lstStyle/>
          <a:p>
            <a:pPr algn="just"/>
            <a:r>
              <a:rPr lang="es-ES" sz="2400" dirty="0" smtClean="0"/>
              <a:t>Valor razonable es el precio que podría recibirse al vender un activo o pagar o transferir un pasivo (precio de éxito) en una transacción ordenada (no una venta forzada) entre participantes en el mercado (visión basada en el mercado) a la fecha de medición (precio corriente)</a:t>
            </a:r>
          </a:p>
          <a:p>
            <a:pPr algn="just"/>
            <a:r>
              <a:rPr lang="es-ES" sz="2400" dirty="0" smtClean="0"/>
              <a:t>El valor razonable es una medición basada en el mercado (no es una medición específica para la entidad)</a:t>
            </a:r>
          </a:p>
          <a:p>
            <a:pPr marL="114300" indent="0" algn="just">
              <a:buNone/>
            </a:pPr>
            <a:r>
              <a:rPr lang="es-ES" dirty="0" smtClean="0"/>
              <a:t>- </a:t>
            </a:r>
            <a:r>
              <a:rPr lang="es-ES" sz="1600" dirty="0" smtClean="0"/>
              <a:t>consecuentemente, la intención de la entidad para mantener un activo o vender o cumplir con un pasivo no es relevante cuando se mide al valor razonable</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35</a:t>
            </a:fld>
            <a:endParaRPr lang="es-ES"/>
          </a:p>
        </p:txBody>
      </p:sp>
    </p:spTree>
    <p:extLst>
      <p:ext uri="{BB962C8B-B14F-4D97-AF65-F5344CB8AC3E}">
        <p14:creationId xmlns:p14="http://schemas.microsoft.com/office/powerpoint/2010/main" val="2267746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Concepto del costo histórico</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Los activos son registrados por el valor del efectivo o equivalentes de efectivo pagado o el valor razonable de la consideración dada para adquirirlo en la fecha de su adquisición</a:t>
            </a:r>
          </a:p>
          <a:p>
            <a:pPr algn="just"/>
            <a:r>
              <a:rPr lang="es-ES" sz="2400" dirty="0" smtClean="0"/>
              <a:t>Los pasivos son registrados por el valor de los productos recibidos a cambio de la obligación, o en algunas circunstancias (por ejemplo, impuestos sobre la renta), por los valores de efectivo o equivalentes de efectivo esperados a ser pagados para satisfacer el pasivo en el curso normal del negocio</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36</a:t>
            </a:fld>
            <a:endParaRPr lang="es-ES"/>
          </a:p>
        </p:txBody>
      </p:sp>
    </p:spTree>
    <p:extLst>
      <p:ext uri="{BB962C8B-B14F-4D97-AF65-F5344CB8AC3E}">
        <p14:creationId xmlns:p14="http://schemas.microsoft.com/office/powerpoint/2010/main" val="32034932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Mediciones IFRS basadas en el costo</a:t>
            </a:r>
            <a:endParaRPr lang="es-ES" sz="2800" b="1" dirty="0"/>
          </a:p>
        </p:txBody>
      </p:sp>
      <p:sp>
        <p:nvSpPr>
          <p:cNvPr id="3" name="Marcador de contenido 2"/>
          <p:cNvSpPr>
            <a:spLocks noGrp="1"/>
          </p:cNvSpPr>
          <p:nvPr>
            <p:ph idx="1"/>
          </p:nvPr>
        </p:nvSpPr>
        <p:spPr/>
        <p:txBody>
          <a:bodyPr>
            <a:normAutofit/>
          </a:bodyPr>
          <a:lstStyle/>
          <a:p>
            <a:pPr algn="just"/>
            <a:r>
              <a:rPr lang="es-ES" sz="2000" dirty="0" smtClean="0"/>
              <a:t>Pocos componentes son medidos al costo histórico</a:t>
            </a:r>
          </a:p>
          <a:p>
            <a:pPr marL="114300" indent="0" algn="just">
              <a:buNone/>
            </a:pPr>
            <a:r>
              <a:rPr lang="es-ES" sz="2000" dirty="0"/>
              <a:t> </a:t>
            </a:r>
            <a:r>
              <a:rPr lang="es-ES" sz="2000" dirty="0" smtClean="0"/>
              <a:t>  - terreno deteriorado (NIC 16 + NIC 40 modelo del </a:t>
            </a:r>
          </a:p>
          <a:p>
            <a:pPr marL="114300" indent="0" algn="just">
              <a:buNone/>
            </a:pPr>
            <a:r>
              <a:rPr lang="es-ES" sz="2000" dirty="0"/>
              <a:t> </a:t>
            </a:r>
            <a:r>
              <a:rPr lang="es-ES" sz="2000" dirty="0" smtClean="0"/>
              <a:t>     costo)     </a:t>
            </a:r>
          </a:p>
          <a:p>
            <a:pPr marL="114300" indent="0" algn="just">
              <a:buNone/>
            </a:pPr>
            <a:r>
              <a:rPr lang="es-ES" sz="2000" dirty="0"/>
              <a:t> </a:t>
            </a:r>
            <a:r>
              <a:rPr lang="es-ES" sz="2000" dirty="0" smtClean="0"/>
              <a:t>  - intangibles no deteriorados de vida indefinida (NIC 38)</a:t>
            </a:r>
          </a:p>
          <a:p>
            <a:pPr marL="114300" indent="0" algn="just">
              <a:buNone/>
            </a:pPr>
            <a:r>
              <a:rPr lang="es-ES" sz="2000" dirty="0"/>
              <a:t> </a:t>
            </a:r>
            <a:r>
              <a:rPr lang="es-ES" sz="2000" dirty="0" smtClean="0"/>
              <a:t>  - inventarios no deteriorados (NIC 2)</a:t>
            </a:r>
          </a:p>
          <a:p>
            <a:pPr algn="just"/>
            <a:r>
              <a:rPr lang="es-ES" sz="2000" dirty="0" smtClean="0"/>
              <a:t>Mediciones basada en el costo son mas comunes</a:t>
            </a:r>
          </a:p>
          <a:p>
            <a:pPr marL="114300" indent="0" algn="just">
              <a:buNone/>
            </a:pPr>
            <a:r>
              <a:rPr lang="es-ES" sz="2000" dirty="0"/>
              <a:t> </a:t>
            </a:r>
            <a:r>
              <a:rPr lang="es-ES" sz="2000" dirty="0" smtClean="0"/>
              <a:t>  - costo histórico sobre depreciación no deteriorada</a:t>
            </a:r>
          </a:p>
          <a:p>
            <a:pPr marL="114300" indent="0" algn="just">
              <a:buNone/>
            </a:pPr>
            <a:r>
              <a:rPr lang="es-ES" sz="2000" dirty="0"/>
              <a:t> </a:t>
            </a:r>
            <a:r>
              <a:rPr lang="es-ES" sz="2000" dirty="0" smtClean="0"/>
              <a:t>     (NIC 16)</a:t>
            </a:r>
          </a:p>
          <a:p>
            <a:pPr marL="114300" indent="0" algn="just">
              <a:buNone/>
            </a:pPr>
            <a:r>
              <a:rPr lang="es-ES" sz="2000" dirty="0"/>
              <a:t> </a:t>
            </a:r>
            <a:r>
              <a:rPr lang="es-ES" sz="2000" dirty="0" smtClean="0"/>
              <a:t>  - costo histórico amortizado no deteriorado (NIC 38)</a:t>
            </a:r>
          </a:p>
          <a:p>
            <a:pPr marL="114300" indent="0" algn="just">
              <a:buNone/>
            </a:pPr>
            <a:r>
              <a:rPr lang="es-ES" sz="2000" dirty="0"/>
              <a:t> </a:t>
            </a:r>
            <a:r>
              <a:rPr lang="es-ES" sz="2000" dirty="0" smtClean="0"/>
              <a:t>  - costo amortizado (IFRS 9)</a:t>
            </a:r>
          </a:p>
          <a:p>
            <a:pPr marL="114300" indent="0" algn="just">
              <a:buNone/>
            </a:pPr>
            <a:r>
              <a:rPr lang="es-ES" sz="2000" dirty="0" smtClean="0"/>
              <a:t>Con el paso del tiempo, las mediciones basadas en el costo llegan a ser irrelevantes (NIC 40, BC 33 (b))</a:t>
            </a:r>
            <a:endParaRPr lang="es-ES" sz="20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37</a:t>
            </a:fld>
            <a:endParaRPr lang="es-ES"/>
          </a:p>
        </p:txBody>
      </p:sp>
    </p:spTree>
    <p:extLst>
      <p:ext uri="{BB962C8B-B14F-4D97-AF65-F5344CB8AC3E}">
        <p14:creationId xmlns:p14="http://schemas.microsoft.com/office/powerpoint/2010/main" val="27883574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2 - Reconocimiento</a:t>
            </a:r>
            <a:endParaRPr lang="es-ES" sz="2800" b="1" dirty="0"/>
          </a:p>
        </p:txBody>
      </p:sp>
      <p:sp>
        <p:nvSpPr>
          <p:cNvPr id="3" name="Marcador de contenido 2"/>
          <p:cNvSpPr>
            <a:spLocks noGrp="1"/>
          </p:cNvSpPr>
          <p:nvPr>
            <p:ph idx="1"/>
          </p:nvPr>
        </p:nvSpPr>
        <p:spPr/>
        <p:txBody>
          <a:bodyPr>
            <a:normAutofit/>
          </a:bodyPr>
          <a:lstStyle/>
          <a:p>
            <a:pPr algn="just"/>
            <a:r>
              <a:rPr lang="es-ES" dirty="0" smtClean="0"/>
              <a:t>Contabilidad basada en la causación</a:t>
            </a:r>
          </a:p>
          <a:p>
            <a:pPr marL="114300" indent="0" algn="just">
              <a:buNone/>
            </a:pPr>
            <a:r>
              <a:rPr lang="es-ES" dirty="0"/>
              <a:t> </a:t>
            </a:r>
            <a:r>
              <a:rPr lang="es-ES" dirty="0" smtClean="0"/>
              <a:t>- se reconoce la partida (activo o gasto) cuando satisface la definición del elemento correspondiente y los criterios de reconocimiento</a:t>
            </a:r>
          </a:p>
          <a:p>
            <a:pPr algn="just"/>
            <a:r>
              <a:rPr lang="es-ES" dirty="0" smtClean="0"/>
              <a:t>Se reconoce la partida que cumple con la definición del elemento cuando:</a:t>
            </a:r>
          </a:p>
          <a:p>
            <a:pPr marL="114300" indent="0" algn="just">
              <a:buNone/>
            </a:pPr>
            <a:r>
              <a:rPr lang="es-ES" dirty="0"/>
              <a:t> </a:t>
            </a:r>
            <a:r>
              <a:rPr lang="es-ES" dirty="0" smtClean="0"/>
              <a:t>(a) es probable que cualquier beneficio económico asociado con la partida fluirá a o de la entidad, y </a:t>
            </a:r>
          </a:p>
          <a:p>
            <a:pPr marL="114300" indent="0" algn="just">
              <a:buNone/>
            </a:pPr>
            <a:r>
              <a:rPr lang="es-ES" dirty="0"/>
              <a:t> </a:t>
            </a:r>
            <a:r>
              <a:rPr lang="es-ES" dirty="0" smtClean="0"/>
              <a:t>(b) la partida tiene un costo o valor que puede medirse con fiabilidad</a:t>
            </a:r>
          </a:p>
          <a:p>
            <a:pPr marL="114300" indent="0" algn="just">
              <a:buNone/>
            </a:pPr>
            <a:r>
              <a:rPr lang="es-ES" sz="1600" dirty="0" smtClean="0"/>
              <a:t>Para algunos elementos que satisfacen la definición de un activo o de un pasivo, se requiere criterio significativo para evaluar si tales elementos satisfacen el criterio de reconocimiento. Los IFRS individuales proveen principios y guías de aplicación</a:t>
            </a:r>
            <a:endParaRPr lang="es-ES" sz="16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38</a:t>
            </a:fld>
            <a:endParaRPr lang="es-ES"/>
          </a:p>
        </p:txBody>
      </p:sp>
    </p:spTree>
    <p:extLst>
      <p:ext uri="{BB962C8B-B14F-4D97-AF65-F5344CB8AC3E}">
        <p14:creationId xmlns:p14="http://schemas.microsoft.com/office/powerpoint/2010/main" val="2546945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a:t>
            </a:r>
            <a:r>
              <a:rPr lang="es-ES" sz="2800" dirty="0" smtClean="0"/>
              <a:t> </a:t>
            </a:r>
            <a:r>
              <a:rPr lang="es-ES" sz="1800" dirty="0" smtClean="0"/>
              <a:t>continuación</a:t>
            </a:r>
            <a:endParaRPr lang="es-ES" sz="1800" dirty="0"/>
          </a:p>
        </p:txBody>
      </p:sp>
      <p:sp>
        <p:nvSpPr>
          <p:cNvPr id="3" name="Marcador de contenido 2"/>
          <p:cNvSpPr>
            <a:spLocks noGrp="1"/>
          </p:cNvSpPr>
          <p:nvPr>
            <p:ph idx="1"/>
          </p:nvPr>
        </p:nvSpPr>
        <p:spPr/>
        <p:txBody>
          <a:bodyPr>
            <a:normAutofit/>
          </a:bodyPr>
          <a:lstStyle/>
          <a:p>
            <a:pPr marL="114300" indent="0" algn="just">
              <a:buNone/>
            </a:pPr>
            <a:r>
              <a:rPr lang="es-ES" b="1" dirty="0" smtClean="0"/>
              <a:t>Qué significa probable?</a:t>
            </a:r>
          </a:p>
          <a:p>
            <a:pPr algn="just"/>
            <a:r>
              <a:rPr lang="es-ES" dirty="0" smtClean="0"/>
              <a:t>El significado de probable es usado en el criterio de reconocimiento para referirse al grado de incertidumbre que los beneficios económicos futuros asociados con la partida fluirán a o de la entidad; es determinado al nivel del estándar. Por lo tanto, es usado inconsistentemente a través de los IFRS</a:t>
            </a:r>
          </a:p>
          <a:p>
            <a:pPr algn="just"/>
            <a:r>
              <a:rPr lang="es-ES" dirty="0" smtClean="0"/>
              <a:t>Las evaluaciones del grado de incertidumbre adjunta al flujo de los beneficios económicos futuros son hechas sobre la base de la evidencia disponible cuando se preparan los E/F</a:t>
            </a:r>
          </a:p>
          <a:p>
            <a:pPr marL="114300" indent="0" algn="just">
              <a:buNone/>
            </a:pPr>
            <a:r>
              <a:rPr lang="es-ES" b="1" dirty="0" smtClean="0"/>
              <a:t>Qué significa medido con fiabilidad? </a:t>
            </a:r>
          </a:p>
          <a:p>
            <a:pPr algn="just"/>
            <a:r>
              <a:rPr lang="es-ES" dirty="0" smtClean="0"/>
              <a:t>En muchos casos, el costo o el valor debe estimarse; el uso de estimados razonables es una parte esencial de la preparación de los E/F y no disminuye su confiabilidad</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39</a:t>
            </a:fld>
            <a:endParaRPr lang="es-ES"/>
          </a:p>
        </p:txBody>
      </p:sp>
    </p:spTree>
    <p:extLst>
      <p:ext uri="{BB962C8B-B14F-4D97-AF65-F5344CB8AC3E}">
        <p14:creationId xmlns:p14="http://schemas.microsoft.com/office/powerpoint/2010/main" val="1997621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El Marco Conceptual del IASB</a:t>
            </a:r>
            <a:endParaRPr lang="es-ES" sz="2800" b="1" dirty="0"/>
          </a:p>
        </p:txBody>
      </p:sp>
      <p:sp>
        <p:nvSpPr>
          <p:cNvPr id="3" name="Marcador de contenido 2"/>
          <p:cNvSpPr>
            <a:spLocks noGrp="1"/>
          </p:cNvSpPr>
          <p:nvPr>
            <p:ph idx="1"/>
          </p:nvPr>
        </p:nvSpPr>
        <p:spPr/>
        <p:txBody>
          <a:bodyPr/>
          <a:lstStyle/>
          <a:p>
            <a:pPr marL="114300" indent="0" algn="just">
              <a:buNone/>
            </a:pPr>
            <a:r>
              <a:rPr lang="es-ES" sz="2400" dirty="0" smtClean="0"/>
              <a:t>El Marco establece conceptos acordados que subyacen en el reporte financiero de los IFRS</a:t>
            </a:r>
          </a:p>
          <a:p>
            <a:pPr algn="just"/>
            <a:r>
              <a:rPr lang="es-ES" sz="2400" dirty="0"/>
              <a:t> </a:t>
            </a:r>
            <a:r>
              <a:rPr lang="es-ES" sz="2400" dirty="0" smtClean="0"/>
              <a:t>   El propósito general del reporte financiero</a:t>
            </a:r>
          </a:p>
          <a:p>
            <a:pPr algn="just"/>
            <a:r>
              <a:rPr lang="es-ES" sz="2400" dirty="0"/>
              <a:t> </a:t>
            </a:r>
            <a:r>
              <a:rPr lang="es-ES" sz="2400" dirty="0" smtClean="0"/>
              <a:t>   </a:t>
            </a:r>
            <a:r>
              <a:rPr lang="es-ES" sz="2400" dirty="0"/>
              <a:t>C</a:t>
            </a:r>
            <a:r>
              <a:rPr lang="es-ES" sz="2400" dirty="0" smtClean="0"/>
              <a:t>aracterísticas cualitativas</a:t>
            </a:r>
          </a:p>
          <a:p>
            <a:pPr algn="just"/>
            <a:r>
              <a:rPr lang="es-ES" sz="2400" dirty="0"/>
              <a:t> </a:t>
            </a:r>
            <a:r>
              <a:rPr lang="es-ES" sz="2400" dirty="0" smtClean="0"/>
              <a:t>   </a:t>
            </a:r>
            <a:r>
              <a:rPr lang="es-ES" sz="2400" dirty="0"/>
              <a:t>D</a:t>
            </a:r>
            <a:r>
              <a:rPr lang="es-ES" sz="2400" dirty="0" smtClean="0"/>
              <a:t>efiniciones de los elementos de los E/F</a:t>
            </a:r>
          </a:p>
          <a:p>
            <a:pPr algn="just"/>
            <a:r>
              <a:rPr lang="es-ES" sz="2400" dirty="0"/>
              <a:t> </a:t>
            </a:r>
            <a:r>
              <a:rPr lang="es-ES" sz="2400" dirty="0" smtClean="0"/>
              <a:t>   </a:t>
            </a:r>
            <a:r>
              <a:rPr lang="es-ES" sz="2400" dirty="0"/>
              <a:t>R</a:t>
            </a:r>
            <a:r>
              <a:rPr lang="es-ES" sz="2400" dirty="0" smtClean="0"/>
              <a:t>econocimiento</a:t>
            </a:r>
          </a:p>
          <a:p>
            <a:pPr algn="just"/>
            <a:r>
              <a:rPr lang="es-ES" sz="2400" dirty="0"/>
              <a:t> </a:t>
            </a:r>
            <a:r>
              <a:rPr lang="es-ES" sz="2400" dirty="0" smtClean="0"/>
              <a:t>   </a:t>
            </a:r>
            <a:r>
              <a:rPr lang="es-ES" sz="2400" dirty="0"/>
              <a:t>M</a:t>
            </a:r>
            <a:r>
              <a:rPr lang="es-ES" sz="2400" dirty="0" smtClean="0"/>
              <a:t>edición</a:t>
            </a:r>
          </a:p>
          <a:p>
            <a:pPr algn="just"/>
            <a:r>
              <a:rPr lang="es-ES" sz="2400" dirty="0"/>
              <a:t> </a:t>
            </a:r>
            <a:r>
              <a:rPr lang="es-ES" sz="2400" dirty="0" smtClean="0"/>
              <a:t>   </a:t>
            </a:r>
            <a:r>
              <a:rPr lang="es-ES" sz="2400" dirty="0"/>
              <a:t>P</a:t>
            </a:r>
            <a:r>
              <a:rPr lang="es-ES" sz="2400" dirty="0" smtClean="0"/>
              <a:t>resentación y revelación</a:t>
            </a:r>
          </a:p>
          <a:p>
            <a:pPr algn="just"/>
            <a:r>
              <a:rPr lang="es-ES" sz="2400" dirty="0"/>
              <a:t> </a:t>
            </a:r>
            <a:r>
              <a:rPr lang="es-ES" sz="2400" dirty="0" smtClean="0"/>
              <a:t>   </a:t>
            </a:r>
            <a:r>
              <a:rPr lang="es-ES" sz="2400" dirty="0"/>
              <a:t>O</a:t>
            </a:r>
            <a:r>
              <a:rPr lang="es-ES" sz="2400" dirty="0" smtClean="0"/>
              <a:t>tros conceptos que fluyen de los objetivos</a:t>
            </a:r>
          </a:p>
          <a:p>
            <a:pPr marL="114300" indent="0" algn="just">
              <a:buNone/>
            </a:pP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a:t>
            </a:fld>
            <a:endParaRPr lang="es-ES"/>
          </a:p>
        </p:txBody>
      </p:sp>
    </p:spTree>
    <p:extLst>
      <p:ext uri="{BB962C8B-B14F-4D97-AF65-F5344CB8AC3E}">
        <p14:creationId xmlns:p14="http://schemas.microsoft.com/office/powerpoint/2010/main" val="861329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 de los activos</a:t>
            </a:r>
            <a:endParaRPr lang="es-ES" sz="2800" b="1" dirty="0"/>
          </a:p>
        </p:txBody>
      </p:sp>
      <p:sp>
        <p:nvSpPr>
          <p:cNvPr id="3" name="Marcador de contenido 2"/>
          <p:cNvSpPr>
            <a:spLocks noGrp="1"/>
          </p:cNvSpPr>
          <p:nvPr>
            <p:ph idx="1"/>
          </p:nvPr>
        </p:nvSpPr>
        <p:spPr/>
        <p:txBody>
          <a:bodyPr/>
          <a:lstStyle/>
          <a:p>
            <a:pPr algn="just"/>
            <a:r>
              <a:rPr lang="es-ES" dirty="0" smtClean="0"/>
              <a:t>Un activo se reconoce en el balance cuando es probable que se obtengan del mismo beneficios económicos futuros para la entidad, y además el activo tiene un costo o valor que puede ser medido con fiabilidad</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40</a:t>
            </a:fld>
            <a:endParaRPr lang="es-ES"/>
          </a:p>
        </p:txBody>
      </p:sp>
    </p:spTree>
    <p:extLst>
      <p:ext uri="{BB962C8B-B14F-4D97-AF65-F5344CB8AC3E}">
        <p14:creationId xmlns:p14="http://schemas.microsoft.com/office/powerpoint/2010/main" val="3835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dirty="0" smtClean="0"/>
              <a:t> </a:t>
            </a:r>
            <a:r>
              <a:rPr lang="es-ES" sz="2800" b="1" dirty="0" smtClean="0"/>
              <a:t>Eliminación del reconocimiento de los activos</a:t>
            </a:r>
            <a:endParaRPr lang="es-ES" sz="2800" b="1" dirty="0"/>
          </a:p>
        </p:txBody>
      </p:sp>
      <p:sp>
        <p:nvSpPr>
          <p:cNvPr id="3" name="Marcador de contenido 2"/>
          <p:cNvSpPr>
            <a:spLocks noGrp="1"/>
          </p:cNvSpPr>
          <p:nvPr>
            <p:ph idx="1"/>
          </p:nvPr>
        </p:nvSpPr>
        <p:spPr/>
        <p:txBody>
          <a:bodyPr>
            <a:normAutofit/>
          </a:bodyPr>
          <a:lstStyle/>
          <a:p>
            <a:pPr algn="just"/>
            <a:r>
              <a:rPr lang="es-ES" dirty="0" smtClean="0"/>
              <a:t>La eliminación del reconocimiento de un activo se refiere a cuando un activo previamente reconocido por una entidad es removido del estado de situación financiera de la entidad</a:t>
            </a:r>
          </a:p>
          <a:p>
            <a:pPr marL="114300" indent="0" algn="just">
              <a:buNone/>
            </a:pPr>
            <a:r>
              <a:rPr lang="es-ES" dirty="0"/>
              <a:t> </a:t>
            </a:r>
            <a:r>
              <a:rPr lang="es-ES" dirty="0" smtClean="0"/>
              <a:t> - los requerimientos de eliminación del reconocimiento son especificados a nivel del estándar      </a:t>
            </a:r>
          </a:p>
          <a:p>
            <a:pPr marL="114300" indent="0" algn="just">
              <a:buNone/>
            </a:pPr>
            <a:r>
              <a:rPr lang="es-ES" dirty="0"/>
              <a:t> </a:t>
            </a:r>
            <a:r>
              <a:rPr lang="es-ES" dirty="0" smtClean="0"/>
              <a:t>  - la eliminación del reconocimiento no necesariamente ocurre cuando el activo no  satisface mas las condiciones especificadas para su reconocimiento inicial (ej. la eliminación del reconocimiento no necesariamente coincide con la pérdida de control del activo)</a:t>
            </a:r>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41</a:t>
            </a:fld>
            <a:endParaRPr lang="es-ES"/>
          </a:p>
        </p:txBody>
      </p:sp>
    </p:spTree>
    <p:extLst>
      <p:ext uri="{BB962C8B-B14F-4D97-AF65-F5344CB8AC3E}">
        <p14:creationId xmlns:p14="http://schemas.microsoft.com/office/powerpoint/2010/main" val="3957320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 de los pasivos</a:t>
            </a:r>
            <a:endParaRPr lang="es-ES" sz="2800" b="1" dirty="0"/>
          </a:p>
        </p:txBody>
      </p:sp>
      <p:sp>
        <p:nvSpPr>
          <p:cNvPr id="3" name="Marcador de contenido 2"/>
          <p:cNvSpPr>
            <a:spLocks noGrp="1"/>
          </p:cNvSpPr>
          <p:nvPr>
            <p:ph idx="1"/>
          </p:nvPr>
        </p:nvSpPr>
        <p:spPr/>
        <p:txBody>
          <a:bodyPr/>
          <a:lstStyle/>
          <a:p>
            <a:pPr algn="just"/>
            <a:r>
              <a:rPr lang="es-ES" dirty="0" smtClean="0"/>
              <a:t>Un pasivo se reconoce en el balance cuando es probable que del pago de la obligación actual se derive la salida de recursos que lleven incorporados beneficios económicos, y demás la cuantía del desembolso a realizar pueda ser evaluada con fiabilidad</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42</a:t>
            </a:fld>
            <a:endParaRPr lang="es-ES"/>
          </a:p>
        </p:txBody>
      </p:sp>
    </p:spTree>
    <p:extLst>
      <p:ext uri="{BB962C8B-B14F-4D97-AF65-F5344CB8AC3E}">
        <p14:creationId xmlns:p14="http://schemas.microsoft.com/office/powerpoint/2010/main" val="478951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 de los ingresos</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El ingreso debe reconocerse cuando es probable que los futuros beneficios económicos fluirán a la entidad y, además, es posible una medición confiable del valor del ingreso</a:t>
            </a:r>
          </a:p>
          <a:p>
            <a:pPr algn="just"/>
            <a:r>
              <a:rPr lang="es-ES" sz="2400" dirty="0" smtClean="0"/>
              <a:t>El reconocimiento de los ingresos ocurre simultáneamente con el reconocimiento de los incrementos en los activos o de las disminuciones en los pasivos</a:t>
            </a:r>
          </a:p>
          <a:p>
            <a:pPr algn="just"/>
            <a:r>
              <a:rPr lang="es-ES" sz="2400" dirty="0" smtClean="0"/>
              <a:t>Los procedimientos adoptados son dirigidos generalmente </a:t>
            </a:r>
            <a:r>
              <a:rPr lang="es-ES" sz="2400" dirty="0"/>
              <a:t>a</a:t>
            </a:r>
            <a:r>
              <a:rPr lang="es-ES" sz="2400" dirty="0" smtClean="0"/>
              <a:t>l reconocimiento de aquéllas partidas que pueden medirse con fiabilidad y tienen un grado suficiente de certidumbre</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43</a:t>
            </a:fld>
            <a:endParaRPr lang="es-ES"/>
          </a:p>
        </p:txBody>
      </p:sp>
    </p:spTree>
    <p:extLst>
      <p:ext uri="{BB962C8B-B14F-4D97-AF65-F5344CB8AC3E}">
        <p14:creationId xmlns:p14="http://schemas.microsoft.com/office/powerpoint/2010/main" val="3338348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 de los ingresos</a:t>
            </a:r>
            <a:endParaRPr lang="es-ES" sz="2800" b="1" dirty="0"/>
          </a:p>
        </p:txBody>
      </p:sp>
      <p:sp>
        <p:nvSpPr>
          <p:cNvPr id="3" name="Marcador de contenido 2"/>
          <p:cNvSpPr>
            <a:spLocks noGrp="1"/>
          </p:cNvSpPr>
          <p:nvPr>
            <p:ph idx="1"/>
          </p:nvPr>
        </p:nvSpPr>
        <p:spPr/>
        <p:txBody>
          <a:bodyPr>
            <a:normAutofit/>
          </a:bodyPr>
          <a:lstStyle/>
          <a:p>
            <a:pPr marL="114300" indent="0" algn="just">
              <a:buNone/>
            </a:pPr>
            <a:r>
              <a:rPr lang="es-ES" sz="2000" dirty="0" smtClean="0"/>
              <a:t>Se debe aplicar criterio para los varios tipos de transacciones de ingresos  mediante el desarrollo de los correspondientes IFRS</a:t>
            </a:r>
          </a:p>
          <a:p>
            <a:pPr marL="114300" indent="0" algn="just">
              <a:buNone/>
            </a:pPr>
            <a:r>
              <a:rPr lang="es-ES" sz="2000" dirty="0" smtClean="0"/>
              <a:t>Oportunidad del reconocimiento de ingresos:</a:t>
            </a:r>
          </a:p>
          <a:p>
            <a:pPr marL="571500" indent="-457200" algn="just">
              <a:buFont typeface="+mj-lt"/>
              <a:buAutoNum type="alphaLcParenR"/>
            </a:pPr>
            <a:r>
              <a:rPr lang="es-ES" sz="2000" dirty="0" smtClean="0">
                <a:solidFill>
                  <a:srgbClr val="FF0000"/>
                </a:solidFill>
              </a:rPr>
              <a:t>Durante la producción</a:t>
            </a:r>
            <a:r>
              <a:rPr lang="es-ES" sz="2000" dirty="0" smtClean="0"/>
              <a:t>: Se reconoce el ingreso periódico basado en el porcentaje que ha sido completado el trabajo</a:t>
            </a:r>
          </a:p>
          <a:p>
            <a:pPr marL="571500" indent="-457200" algn="just">
              <a:buFont typeface="+mj-lt"/>
              <a:buAutoNum type="alphaLcParenR"/>
            </a:pPr>
            <a:r>
              <a:rPr lang="es-ES" sz="2000" dirty="0" smtClean="0">
                <a:solidFill>
                  <a:srgbClr val="FF0000"/>
                </a:solidFill>
              </a:rPr>
              <a:t>Al final de la producción</a:t>
            </a:r>
            <a:r>
              <a:rPr lang="es-ES" sz="2000" dirty="0" smtClean="0"/>
              <a:t>: Se reconoce el ingreso después de la terminación del ciclo de producción pero antes de que ocurra la venta, cuando los productos son vendibles en un mercado activo a precios realmente determinables sin costos adicionales significativos</a:t>
            </a:r>
          </a:p>
          <a:p>
            <a:pPr marL="571500" indent="-457200" algn="just">
              <a:buFont typeface="+mj-lt"/>
              <a:buAutoNum type="alphaLcParenR"/>
            </a:pPr>
            <a:r>
              <a:rPr lang="es-ES" sz="2000" dirty="0" smtClean="0">
                <a:solidFill>
                  <a:srgbClr val="FF0000"/>
                </a:solidFill>
              </a:rPr>
              <a:t>Al momento de la venta</a:t>
            </a:r>
          </a:p>
          <a:p>
            <a:pPr marL="571500" indent="-457200" algn="just">
              <a:buFont typeface="+mj-lt"/>
              <a:buAutoNum type="alphaLcParenR"/>
            </a:pPr>
            <a:r>
              <a:rPr lang="es-ES" sz="2000" dirty="0" smtClean="0">
                <a:solidFill>
                  <a:srgbClr val="FF0000"/>
                </a:solidFill>
              </a:rPr>
              <a:t>Cuando se recibe el efectivo</a:t>
            </a:r>
            <a:r>
              <a:rPr lang="es-ES" sz="2000" dirty="0" smtClean="0"/>
              <a:t>: Se reconoce el ingreso cuando el cobro es incierto al momento de la venta</a:t>
            </a:r>
            <a:endParaRPr lang="es-ES" sz="20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44</a:t>
            </a:fld>
            <a:endParaRPr lang="es-ES"/>
          </a:p>
        </p:txBody>
      </p:sp>
    </p:spTree>
    <p:extLst>
      <p:ext uri="{BB962C8B-B14F-4D97-AF65-F5344CB8AC3E}">
        <p14:creationId xmlns:p14="http://schemas.microsoft.com/office/powerpoint/2010/main" val="1974131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Reconocimiento de los gastos</a:t>
            </a:r>
            <a:endParaRPr lang="es-ES" sz="2800" b="1" dirty="0"/>
          </a:p>
        </p:txBody>
      </p:sp>
      <p:sp>
        <p:nvSpPr>
          <p:cNvPr id="3" name="Marcador de contenido 2"/>
          <p:cNvSpPr>
            <a:spLocks noGrp="1"/>
          </p:cNvSpPr>
          <p:nvPr>
            <p:ph idx="1"/>
          </p:nvPr>
        </p:nvSpPr>
        <p:spPr/>
        <p:txBody>
          <a:bodyPr>
            <a:normAutofit fontScale="92500" lnSpcReduction="20000"/>
          </a:bodyPr>
          <a:lstStyle/>
          <a:p>
            <a:pPr algn="just"/>
            <a:r>
              <a:rPr lang="es-ES" sz="2400" dirty="0" smtClean="0"/>
              <a:t>Se reconoce un gasto cuando ha surgido una disminución en los beneficios económicos futuros, relacionado con una disminución en los activos o un incremento en los pasivos y, además, el gasto puede medirse con fiabilidad</a:t>
            </a:r>
          </a:p>
          <a:p>
            <a:pPr algn="just"/>
            <a:r>
              <a:rPr lang="es-ES" sz="2400" dirty="0" smtClean="0"/>
              <a:t>El reconocimiento de los gastos ocurre simultáneamente con el reconocimiento de un incremento en los pasivos o una disminución en los activos y cuando puede medirse con fiabilidad</a:t>
            </a:r>
          </a:p>
          <a:p>
            <a:pPr algn="just"/>
            <a:r>
              <a:rPr lang="es-ES" sz="2400" dirty="0" smtClean="0"/>
              <a:t>Cuando se espera que los beneficios económicos se generen durante varios períodos contables, los gastos son reconocidos sobre la base de procedimientos de asignación sistemática y  racional</a:t>
            </a:r>
          </a:p>
          <a:p>
            <a:pPr algn="just"/>
            <a:r>
              <a:rPr lang="es-ES" sz="2400" dirty="0" smtClean="0"/>
              <a:t>Un gasto es reconocido inmediatamente cuando el desembolso no produce beneficios económicos futuros o cuando los beneficios económicos futuros no califican para el reconocimiento como un activo</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45</a:t>
            </a:fld>
            <a:endParaRPr lang="es-ES"/>
          </a:p>
        </p:txBody>
      </p:sp>
    </p:spTree>
    <p:extLst>
      <p:ext uri="{BB962C8B-B14F-4D97-AF65-F5344CB8AC3E}">
        <p14:creationId xmlns:p14="http://schemas.microsoft.com/office/powerpoint/2010/main" val="1878731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3 - Principio de revelación plena</a:t>
            </a:r>
            <a:endParaRPr lang="es-ES" sz="2800" b="1" dirty="0"/>
          </a:p>
        </p:txBody>
      </p:sp>
      <p:sp>
        <p:nvSpPr>
          <p:cNvPr id="3" name="Marcador de contenido 2"/>
          <p:cNvSpPr>
            <a:spLocks noGrp="1"/>
          </p:cNvSpPr>
          <p:nvPr>
            <p:ph idx="1"/>
          </p:nvPr>
        </p:nvSpPr>
        <p:spPr/>
        <p:txBody>
          <a:bodyPr/>
          <a:lstStyle/>
          <a:p>
            <a:pPr algn="just"/>
            <a:r>
              <a:rPr lang="es-ES" dirty="0" smtClean="0"/>
              <a:t>Las empresas siguen la práctica general de suministrar información que es de suficiente importancia para influir los criterios y decisiones de un usuario informado</a:t>
            </a:r>
          </a:p>
          <a:p>
            <a:pPr algn="just"/>
            <a:r>
              <a:rPr lang="es-ES" dirty="0" smtClean="0"/>
              <a:t>Reconoce que la naturaleza y la cantidad de la información incluida en los reportes financieros refleja una serie de juicios o criterios</a:t>
            </a:r>
          </a:p>
          <a:p>
            <a:pPr algn="just"/>
            <a:r>
              <a:rPr lang="es-ES" dirty="0" smtClean="0"/>
              <a:t>Requiere (1) suficientes detalles para revelar asuntos que hacen una diferencia a los usuarios, y (2) condensación suficiente para hacer que la información sea entendible, teniendo en mente los costos de prepararla y usarla</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46</a:t>
            </a:fld>
            <a:endParaRPr lang="es-ES"/>
          </a:p>
        </p:txBody>
      </p:sp>
    </p:spTree>
    <p:extLst>
      <p:ext uri="{BB962C8B-B14F-4D97-AF65-F5344CB8AC3E}">
        <p14:creationId xmlns:p14="http://schemas.microsoft.com/office/powerpoint/2010/main" val="7022062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Revelación</a:t>
            </a:r>
            <a:endParaRPr lang="es-ES" sz="2800" b="1" dirty="0"/>
          </a:p>
        </p:txBody>
      </p:sp>
      <p:sp>
        <p:nvSpPr>
          <p:cNvPr id="3" name="Marcador de contenido 2"/>
          <p:cNvSpPr>
            <a:spLocks noGrp="1"/>
          </p:cNvSpPr>
          <p:nvPr>
            <p:ph idx="1"/>
          </p:nvPr>
        </p:nvSpPr>
        <p:spPr/>
        <p:txBody>
          <a:bodyPr/>
          <a:lstStyle/>
          <a:p>
            <a:pPr algn="just"/>
            <a:r>
              <a:rPr lang="es-ES" dirty="0" smtClean="0"/>
              <a:t>Es el objetivo del reporte financiero</a:t>
            </a:r>
          </a:p>
          <a:p>
            <a:pPr algn="just"/>
            <a:r>
              <a:rPr lang="es-ES" dirty="0" smtClean="0"/>
              <a:t>Las notas suministran descripciones narrativas o desagregaciones de partidas presentadas en los E/F “primarios” e información acerca de partidas que no califican para reconocimiento en dichos estados</a:t>
            </a:r>
          </a:p>
          <a:p>
            <a:pPr algn="just">
              <a:buFontTx/>
              <a:buChar char="-"/>
            </a:pPr>
            <a:r>
              <a:rPr lang="es-ES" dirty="0" smtClean="0"/>
              <a:t>La falta de reconocer un elemento no puede rectificarse mediante su revelación</a:t>
            </a:r>
          </a:p>
          <a:p>
            <a:pPr algn="just"/>
            <a:r>
              <a:rPr lang="es-ES" dirty="0" smtClean="0"/>
              <a:t>La aplicación de IFRS con revelaciones adicionales, cuando sea necesario, da por resultado una presentación razonable (presentación razonable de transacciones, eventos y condiciones)</a:t>
            </a:r>
            <a:endParaRPr lang="es-ES" dirty="0"/>
          </a:p>
        </p:txBody>
      </p:sp>
      <p:sp>
        <p:nvSpPr>
          <p:cNvPr id="4" name="Marcador de pie de página 3"/>
          <p:cNvSpPr>
            <a:spLocks noGrp="1"/>
          </p:cNvSpPr>
          <p:nvPr>
            <p:ph type="ftr" sz="quarter" idx="11"/>
          </p:nvPr>
        </p:nvSpPr>
        <p:spPr/>
        <p:txBody>
          <a:bodyPr/>
          <a:lstStyle/>
          <a:p>
            <a:r>
              <a:rPr lang="es-ES" dirty="0" smtClean="0"/>
              <a:t>,Gabriel Suárez C.</a:t>
            </a:r>
            <a:endParaRPr lang="es-ES" dirty="0"/>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47</a:t>
            </a:fld>
            <a:endParaRPr lang="es-ES"/>
          </a:p>
        </p:txBody>
      </p:sp>
    </p:spTree>
    <p:extLst>
      <p:ext uri="{BB962C8B-B14F-4D97-AF65-F5344CB8AC3E}">
        <p14:creationId xmlns:p14="http://schemas.microsoft.com/office/powerpoint/2010/main" val="28396449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Clasificación y presentación</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Los estados financieros representan efectos financieros de transacciones y eventos:</a:t>
            </a:r>
          </a:p>
          <a:p>
            <a:pPr marL="114300" indent="0" algn="just">
              <a:buNone/>
            </a:pPr>
            <a:r>
              <a:rPr lang="es-ES" sz="2400" dirty="0"/>
              <a:t> </a:t>
            </a:r>
            <a:r>
              <a:rPr lang="es-ES" sz="2400" dirty="0" smtClean="0"/>
              <a:t>  - agrupados en clases amplias (los elementos, ej. activos)</a:t>
            </a:r>
          </a:p>
          <a:p>
            <a:pPr marL="114300" indent="0" algn="just">
              <a:buNone/>
            </a:pPr>
            <a:r>
              <a:rPr lang="es-ES" sz="2400" dirty="0"/>
              <a:t> </a:t>
            </a:r>
            <a:r>
              <a:rPr lang="es-ES" sz="2400" dirty="0" smtClean="0"/>
              <a:t>- sub clasificando los elementos (ej. activos sub clasificados por su </a:t>
            </a:r>
            <a:r>
              <a:rPr lang="es-ES" sz="2400" b="1" dirty="0" smtClean="0"/>
              <a:t>naturaleza o función </a:t>
            </a:r>
            <a:r>
              <a:rPr lang="es-ES" sz="2400" dirty="0" smtClean="0"/>
              <a:t>en el negocio – PPE, inventarios, propiedades de  inversión)</a:t>
            </a:r>
          </a:p>
          <a:p>
            <a:pPr marL="114300" indent="0" algn="just">
              <a:buNone/>
            </a:pPr>
            <a:r>
              <a:rPr lang="es-ES" sz="2400" dirty="0"/>
              <a:t> </a:t>
            </a:r>
            <a:r>
              <a:rPr lang="es-ES" sz="2400" dirty="0" smtClean="0"/>
              <a:t>  - mas sub clasificaciones de  IFRS de activos (ej. PPE) en       clases separadas</a:t>
            </a:r>
          </a:p>
          <a:p>
            <a:pPr marL="361950" indent="0" algn="just">
              <a:buNone/>
            </a:pPr>
            <a:r>
              <a:rPr lang="es-ES" sz="2400" dirty="0" smtClean="0"/>
              <a:t> – agrupando los activos de una </a:t>
            </a:r>
            <a:r>
              <a:rPr lang="es-ES" sz="2400" b="1" dirty="0" smtClean="0"/>
              <a:t>naturaleza y uso similar       </a:t>
            </a:r>
            <a:r>
              <a:rPr lang="es-ES" sz="2400" dirty="0" smtClean="0"/>
              <a:t>en las operaciones de una entidad</a:t>
            </a:r>
          </a:p>
          <a:p>
            <a:pPr marL="114300" indent="0" algn="just">
              <a:buNone/>
            </a:pPr>
            <a:r>
              <a:rPr lang="es-ES" sz="2400" dirty="0"/>
              <a:t> </a:t>
            </a:r>
            <a:r>
              <a:rPr lang="es-ES" sz="2400" dirty="0" smtClean="0"/>
              <a:t>  - no </a:t>
            </a:r>
            <a:r>
              <a:rPr lang="es-ES" sz="2400" dirty="0" err="1" smtClean="0"/>
              <a:t>neteando</a:t>
            </a:r>
            <a:r>
              <a:rPr lang="es-ES" sz="2400" dirty="0" smtClean="0"/>
              <a:t> activos y pasivos o ingresos y gastos</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48</a:t>
            </a:fld>
            <a:endParaRPr lang="es-ES"/>
          </a:p>
        </p:txBody>
      </p:sp>
    </p:spTree>
    <p:extLst>
      <p:ext uri="{BB962C8B-B14F-4D97-AF65-F5344CB8AC3E}">
        <p14:creationId xmlns:p14="http://schemas.microsoft.com/office/powerpoint/2010/main" val="27394864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Clasificación de los activos y los reclamos</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La información acerca de la naturaleza y valores de los recursos económicos y reclamos de una entidad </a:t>
            </a:r>
            <a:r>
              <a:rPr lang="es-ES" sz="2400" dirty="0" err="1" smtClean="0"/>
              <a:t>reportante</a:t>
            </a:r>
            <a:r>
              <a:rPr lang="es-ES" sz="2400" dirty="0" smtClean="0"/>
              <a:t> puede ayudar a los usuarios a identificar las fortalezas y debilidades del reporte financiero de la entidad</a:t>
            </a:r>
          </a:p>
          <a:p>
            <a:pPr algn="just"/>
            <a:r>
              <a:rPr lang="es-ES" sz="2400" dirty="0" smtClean="0"/>
              <a:t>Tal información puede ayudar a los usuarios a:</a:t>
            </a:r>
          </a:p>
          <a:p>
            <a:pPr algn="just">
              <a:buFontTx/>
              <a:buChar char="-"/>
            </a:pPr>
            <a:r>
              <a:rPr lang="es-ES" sz="2400" dirty="0" smtClean="0"/>
              <a:t>Evaluar la liquidez y solvencia de la entidad </a:t>
            </a:r>
            <a:r>
              <a:rPr lang="es-ES" sz="2400" dirty="0" err="1" smtClean="0"/>
              <a:t>reportante</a:t>
            </a:r>
            <a:endParaRPr lang="es-ES" sz="2400" dirty="0" smtClean="0"/>
          </a:p>
          <a:p>
            <a:pPr algn="just">
              <a:buFontTx/>
              <a:buChar char="-"/>
            </a:pPr>
            <a:r>
              <a:rPr lang="es-ES" sz="2400" dirty="0" smtClean="0"/>
              <a:t>Sus necesidades para financiación adicional y qué tan exitosa será en obtener tal financiación</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49</a:t>
            </a:fld>
            <a:endParaRPr lang="es-ES"/>
          </a:p>
        </p:txBody>
      </p:sp>
    </p:spTree>
    <p:extLst>
      <p:ext uri="{BB962C8B-B14F-4D97-AF65-F5344CB8AC3E}">
        <p14:creationId xmlns:p14="http://schemas.microsoft.com/office/powerpoint/2010/main" val="256231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El Marco suministra</a:t>
            </a:r>
            <a:endParaRPr lang="es-ES" sz="2800" b="1" dirty="0"/>
          </a:p>
        </p:txBody>
      </p:sp>
      <p:sp>
        <p:nvSpPr>
          <p:cNvPr id="3" name="Marcador de contenido 2"/>
          <p:cNvSpPr>
            <a:spLocks noGrp="1"/>
          </p:cNvSpPr>
          <p:nvPr>
            <p:ph idx="1"/>
          </p:nvPr>
        </p:nvSpPr>
        <p:spPr/>
        <p:txBody>
          <a:bodyPr/>
          <a:lstStyle/>
          <a:p>
            <a:pPr marL="114300" indent="0" algn="just">
              <a:buNone/>
            </a:pPr>
            <a:r>
              <a:rPr lang="es-ES" dirty="0" smtClean="0"/>
              <a:t>Un entendimiento cohesivo de los IFRS</a:t>
            </a:r>
          </a:p>
          <a:p>
            <a:pPr algn="just"/>
            <a:r>
              <a:rPr lang="es-ES" dirty="0"/>
              <a:t> </a:t>
            </a:r>
            <a:r>
              <a:rPr lang="es-ES" dirty="0" smtClean="0"/>
              <a:t>  </a:t>
            </a:r>
            <a:r>
              <a:rPr lang="es-ES" dirty="0"/>
              <a:t>E</a:t>
            </a:r>
            <a:r>
              <a:rPr lang="es-ES" dirty="0" smtClean="0"/>
              <a:t>l Marco facilita la formulación de los IFRS en una forma         consistente y lógica</a:t>
            </a:r>
          </a:p>
          <a:p>
            <a:pPr marL="114300" indent="0" algn="just">
              <a:buNone/>
            </a:pPr>
            <a:r>
              <a:rPr lang="es-ES" dirty="0" smtClean="0"/>
              <a:t>Una base para usar criterio en la aplicación de las IFRS</a:t>
            </a:r>
          </a:p>
          <a:p>
            <a:pPr algn="just"/>
            <a:r>
              <a:rPr lang="es-ES" dirty="0"/>
              <a:t> </a:t>
            </a:r>
            <a:r>
              <a:rPr lang="es-ES" dirty="0" smtClean="0"/>
              <a:t>El Marco establece los conceptos que subyacen los estimados , juicios y criterios sobre los que están basados los E/F preparados bajo IFRS</a:t>
            </a:r>
          </a:p>
          <a:p>
            <a:pPr marL="114300" indent="0" algn="just">
              <a:buNone/>
            </a:pPr>
            <a:r>
              <a:rPr lang="es-ES" dirty="0" smtClean="0"/>
              <a:t>Una base para actualizar continuamente el conocimiento y las competencias de las IFRS</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5</a:t>
            </a:fld>
            <a:endParaRPr lang="es-ES"/>
          </a:p>
        </p:txBody>
      </p:sp>
    </p:spTree>
    <p:extLst>
      <p:ext uri="{BB962C8B-B14F-4D97-AF65-F5344CB8AC3E}">
        <p14:creationId xmlns:p14="http://schemas.microsoft.com/office/powerpoint/2010/main" val="17775529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Por qué clasificar los activos?</a:t>
            </a:r>
            <a:endParaRPr lang="es-ES" sz="2800" b="1" dirty="0"/>
          </a:p>
        </p:txBody>
      </p:sp>
      <p:sp>
        <p:nvSpPr>
          <p:cNvPr id="3" name="Marcador de contenido 2"/>
          <p:cNvSpPr>
            <a:spLocks noGrp="1"/>
          </p:cNvSpPr>
          <p:nvPr>
            <p:ph idx="1"/>
          </p:nvPr>
        </p:nvSpPr>
        <p:spPr/>
        <p:txBody>
          <a:bodyPr>
            <a:normAutofit lnSpcReduction="10000"/>
          </a:bodyPr>
          <a:lstStyle/>
          <a:p>
            <a:pPr marL="114300" indent="0" algn="just">
              <a:buNone/>
            </a:pPr>
            <a:r>
              <a:rPr lang="es-ES" dirty="0" smtClean="0"/>
              <a:t>Diferentes tipos de recursos económicos afectan en forma diferente la evaluación de los usuarios del prospecto de los futuros flujos de efectivo</a:t>
            </a:r>
          </a:p>
          <a:p>
            <a:pPr algn="just"/>
            <a:r>
              <a:rPr lang="es-ES" dirty="0" smtClean="0"/>
              <a:t>Algunos flujos futuros de efectivo resultan directamente de los recursos económicos existentes (ej. cuentas por cobrar e inversiones en propiedades)</a:t>
            </a:r>
          </a:p>
          <a:p>
            <a:pPr algn="just"/>
            <a:r>
              <a:rPr lang="es-ES" dirty="0" smtClean="0"/>
              <a:t>Otros flujos de efectivo resultan del uso de varios recursos en combinación para producir y mercadear mercancías o servicios a los clientes (ej. PPE y activos intangibles)</a:t>
            </a:r>
          </a:p>
          <a:p>
            <a:pPr marL="114300" indent="0" algn="just">
              <a:buNone/>
            </a:pPr>
            <a:r>
              <a:rPr lang="es-ES" dirty="0"/>
              <a:t> </a:t>
            </a:r>
            <a:r>
              <a:rPr lang="es-ES" dirty="0" smtClean="0"/>
              <a:t>  - Aunque dichos flujos de efectivo no pueden identificarse con     recursos económicos individuales (o reclamos), los usuarios de los reportes necesitan conocer la naturaleza y valor de los recursos disponibles para uso en las operaciones de una entidad </a:t>
            </a:r>
            <a:r>
              <a:rPr lang="es-ES" dirty="0" err="1" smtClean="0"/>
              <a:t>reportante</a:t>
            </a:r>
            <a:endParaRPr lang="es-ES" dirty="0"/>
          </a:p>
          <a:p>
            <a:pPr marL="114300" indent="0">
              <a:buNone/>
            </a:pP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50</a:t>
            </a:fld>
            <a:endParaRPr lang="es-ES"/>
          </a:p>
        </p:txBody>
      </p:sp>
    </p:spTree>
    <p:extLst>
      <p:ext uri="{BB962C8B-B14F-4D97-AF65-F5344CB8AC3E}">
        <p14:creationId xmlns:p14="http://schemas.microsoft.com/office/powerpoint/2010/main" val="32621628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Por qué clasificar los reclamos?</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La información acerca de las prioridades y requerimientos de pago de los reclamos existentes ayuda a los usuarios a predecir cómo se distribuirán los futuros flujos de efectivo entre aquéllos con un reclamo contra la entidad </a:t>
            </a:r>
            <a:r>
              <a:rPr lang="es-ES" sz="2400" dirty="0" err="1" smtClean="0"/>
              <a:t>reportante</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51</a:t>
            </a:fld>
            <a:endParaRPr lang="es-ES"/>
          </a:p>
        </p:txBody>
      </p:sp>
    </p:spTree>
    <p:extLst>
      <p:ext uri="{BB962C8B-B14F-4D97-AF65-F5344CB8AC3E}">
        <p14:creationId xmlns:p14="http://schemas.microsoft.com/office/powerpoint/2010/main" val="26200351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Restricción del costo</a:t>
            </a:r>
            <a:endParaRPr lang="es-ES" sz="2800" b="1" dirty="0"/>
          </a:p>
        </p:txBody>
      </p:sp>
      <p:sp>
        <p:nvSpPr>
          <p:cNvPr id="3" name="Marcador de contenido 2"/>
          <p:cNvSpPr>
            <a:spLocks noGrp="1"/>
          </p:cNvSpPr>
          <p:nvPr>
            <p:ph idx="1"/>
          </p:nvPr>
        </p:nvSpPr>
        <p:spPr/>
        <p:txBody>
          <a:bodyPr>
            <a:normAutofit fontScale="92500" lnSpcReduction="10000"/>
          </a:bodyPr>
          <a:lstStyle/>
          <a:p>
            <a:pPr marL="114300" indent="0" algn="just">
              <a:buNone/>
            </a:pPr>
            <a:r>
              <a:rPr lang="es-ES" dirty="0" smtClean="0"/>
              <a:t>El reporte de información financiera impone costos, y es importante que dichos costos sean justificados por los beneficios de reportar tal información</a:t>
            </a:r>
          </a:p>
          <a:p>
            <a:pPr algn="just"/>
            <a:r>
              <a:rPr lang="es-ES" dirty="0" smtClean="0"/>
              <a:t>Los beneficios incluyen el funcionamiento mas eficiente del mercado de capitales y un menor costo de capital para la economía</a:t>
            </a:r>
          </a:p>
          <a:p>
            <a:pPr algn="just"/>
            <a:r>
              <a:rPr lang="es-ES" dirty="0" smtClean="0"/>
              <a:t>Los costos incluyen compilar, procesar, verificar y diseminar información financiera y los costos de analizar e interpretar la información provista</a:t>
            </a:r>
          </a:p>
          <a:p>
            <a:pPr marL="114300" indent="0" algn="just">
              <a:buNone/>
            </a:pPr>
            <a:r>
              <a:rPr lang="es-ES" dirty="0" smtClean="0"/>
              <a:t>En la aplicación de la restricción del costo, el IASB evalúa si los beneficios de reportar una información particular posiblemente justifiquen los costos incurridos para proveer y usar tal información</a:t>
            </a:r>
          </a:p>
          <a:p>
            <a:pPr marL="114300" indent="0" algn="just">
              <a:buNone/>
            </a:pPr>
            <a:r>
              <a:rPr lang="es-ES" dirty="0" smtClean="0"/>
              <a:t>Es consistente con el Marco, por un requerimiento de IFRS, no maximizar las características cualitativas de la información financiera y otros conceptos principales del Marco cuando los costos de hacerlo podrían exceder los beneficios   </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52</a:t>
            </a:fld>
            <a:endParaRPr lang="es-ES"/>
          </a:p>
        </p:txBody>
      </p:sp>
    </p:spTree>
    <p:extLst>
      <p:ext uri="{BB962C8B-B14F-4D97-AF65-F5344CB8AC3E}">
        <p14:creationId xmlns:p14="http://schemas.microsoft.com/office/powerpoint/2010/main" val="1635011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Marco Conceptual versus proyectos a nivel de estándares</a:t>
            </a:r>
            <a:endParaRPr lang="es-ES" sz="2800" b="1" dirty="0"/>
          </a:p>
        </p:txBody>
      </p:sp>
      <p:sp>
        <p:nvSpPr>
          <p:cNvPr id="3" name="Marcador de contenido 2"/>
          <p:cNvSpPr>
            <a:spLocks noGrp="1"/>
          </p:cNvSpPr>
          <p:nvPr>
            <p:ph idx="1"/>
          </p:nvPr>
        </p:nvSpPr>
        <p:spPr/>
        <p:txBody>
          <a:bodyPr>
            <a:noAutofit/>
          </a:bodyPr>
          <a:lstStyle/>
          <a:p>
            <a:pPr algn="just"/>
            <a:r>
              <a:rPr lang="es-ES" sz="2400" dirty="0" smtClean="0"/>
              <a:t>Cómo puede continuar la emisión de estándares sin terminar primero el proyecto del Marco Conceptual?</a:t>
            </a:r>
          </a:p>
          <a:p>
            <a:pPr algn="just">
              <a:buFontTx/>
              <a:buChar char="-"/>
            </a:pPr>
            <a:r>
              <a:rPr lang="es-ES" sz="2400" dirty="0" smtClean="0"/>
              <a:t>Tenemos un Marco Conceptual vigente (no perfecto)</a:t>
            </a:r>
          </a:p>
          <a:p>
            <a:pPr algn="just">
              <a:buFontTx/>
              <a:buChar char="-"/>
            </a:pPr>
            <a:r>
              <a:rPr lang="es-ES" sz="2400" dirty="0" smtClean="0"/>
              <a:t>Los estándares necesitan mejora y el proyecto del Marco Conceptual es posible que tome muchos años; los inversionistas no pueden esperar una mejor información</a:t>
            </a:r>
          </a:p>
          <a:p>
            <a:pPr algn="just"/>
            <a:r>
              <a:rPr lang="es-ES" sz="2400" dirty="0" smtClean="0"/>
              <a:t>Un Marco Conceptual completo ayudaría a la emisión de estándares?</a:t>
            </a:r>
          </a:p>
          <a:p>
            <a:pPr algn="just">
              <a:buFontTx/>
              <a:buChar char="-"/>
            </a:pPr>
            <a:r>
              <a:rPr lang="es-ES" sz="2400" dirty="0" smtClean="0"/>
              <a:t>Si, particularmente en cuanto a medición</a:t>
            </a:r>
          </a:p>
          <a:p>
            <a:pPr algn="just">
              <a:buFontTx/>
              <a:buChar char="-"/>
            </a:pPr>
            <a:r>
              <a:rPr lang="es-ES" sz="2400" dirty="0" smtClean="0"/>
              <a:t>También en cuanto a revelación y presentación</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53</a:t>
            </a:fld>
            <a:endParaRPr lang="es-ES"/>
          </a:p>
        </p:txBody>
      </p:sp>
    </p:spTree>
    <p:extLst>
      <p:ext uri="{BB962C8B-B14F-4D97-AF65-F5344CB8AC3E}">
        <p14:creationId xmlns:p14="http://schemas.microsoft.com/office/powerpoint/2010/main" val="166130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Beneficios del Marco en el proceso de aprendizaje de los IFRS</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Suministra a los estudiantes un entendimiento cohesivo de los IFRS</a:t>
            </a:r>
          </a:p>
          <a:p>
            <a:pPr algn="just"/>
            <a:r>
              <a:rPr lang="es-ES" sz="2400" dirty="0" smtClean="0"/>
              <a:t>Mejora la habilidad de los estudiantes para ejercer los criterios que son necesarios para aplicar los IFRS</a:t>
            </a:r>
          </a:p>
          <a:p>
            <a:pPr algn="just"/>
            <a:r>
              <a:rPr lang="es-ES" sz="2400" dirty="0" smtClean="0"/>
              <a:t>Prepara a los estudiantes para actualizar continuamente sus conocimientos y competencias</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6</a:t>
            </a:fld>
            <a:endParaRPr lang="es-ES"/>
          </a:p>
        </p:txBody>
      </p:sp>
    </p:spTree>
    <p:extLst>
      <p:ext uri="{BB962C8B-B14F-4D97-AF65-F5344CB8AC3E}">
        <p14:creationId xmlns:p14="http://schemas.microsoft.com/office/powerpoint/2010/main" val="347884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Contexto del Marco Conceptual</a:t>
            </a:r>
            <a:endParaRPr lang="es-ES" sz="2800" b="1" dirty="0"/>
          </a:p>
        </p:txBody>
      </p:sp>
      <p:sp>
        <p:nvSpPr>
          <p:cNvPr id="3" name="Marcador de contenido 2"/>
          <p:cNvSpPr>
            <a:spLocks noGrp="1"/>
          </p:cNvSpPr>
          <p:nvPr>
            <p:ph idx="1"/>
          </p:nvPr>
        </p:nvSpPr>
        <p:spPr/>
        <p:txBody>
          <a:bodyPr>
            <a:normAutofit/>
          </a:bodyPr>
          <a:lstStyle/>
          <a:p>
            <a:pPr algn="just"/>
            <a:r>
              <a:rPr lang="es-ES" dirty="0" smtClean="0"/>
              <a:t>Los conceptos del Marco son el objetivo a través del cual el IASB y los preparadores de los reportes financieros se esfuerzan por alcanzar</a:t>
            </a:r>
          </a:p>
          <a:p>
            <a:pPr algn="just"/>
            <a:r>
              <a:rPr lang="es-ES" dirty="0" smtClean="0"/>
              <a:t>Como en la mayoría de objetivos, la visión  del reporte financiero ideal del Marco Conceptual es improbable que sea logrado completamente, al menos no en el corto plazo, debido a que toma tiempo en entender, aceptar e implementar nuevos caminos para analizar las transacciones y otros eventos</a:t>
            </a:r>
          </a:p>
          <a:p>
            <a:pPr algn="just"/>
            <a:r>
              <a:rPr lang="es-ES" dirty="0" smtClean="0"/>
              <a:t>No obstante, estableciendo un objetivo a través del cual se esfuerzan en alcanzar es esencial para que el reporte financiero evolucione para mejorar su utilidad</a:t>
            </a: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7</a:t>
            </a:fld>
            <a:endParaRPr lang="es-ES"/>
          </a:p>
        </p:txBody>
      </p:sp>
    </p:spTree>
    <p:extLst>
      <p:ext uri="{BB962C8B-B14F-4D97-AF65-F5344CB8AC3E}">
        <p14:creationId xmlns:p14="http://schemas.microsoft.com/office/powerpoint/2010/main" val="721285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Desarrollo de un Marco </a:t>
            </a:r>
            <a:r>
              <a:rPr lang="es-ES" sz="2800" b="1" dirty="0"/>
              <a:t>C</a:t>
            </a:r>
            <a:r>
              <a:rPr lang="es-ES" sz="2800" b="1" dirty="0" smtClean="0"/>
              <a:t>onceptual</a:t>
            </a:r>
            <a:endParaRPr lang="es-ES" sz="2800" b="1" dirty="0"/>
          </a:p>
        </p:txBody>
      </p:sp>
      <p:sp>
        <p:nvSpPr>
          <p:cNvPr id="3" name="Marcador de contenido 2"/>
          <p:cNvSpPr>
            <a:spLocks noGrp="1"/>
          </p:cNvSpPr>
          <p:nvPr>
            <p:ph idx="1"/>
          </p:nvPr>
        </p:nvSpPr>
        <p:spPr/>
        <p:txBody>
          <a:bodyPr>
            <a:normAutofit/>
          </a:bodyPr>
          <a:lstStyle/>
          <a:p>
            <a:pPr algn="just"/>
            <a:r>
              <a:rPr lang="es-ES" sz="2400" dirty="0" smtClean="0"/>
              <a:t>El IASB y el FASB están trabajando en un proyecto conjunto para desarrollar un marco conceptual común</a:t>
            </a:r>
          </a:p>
          <a:p>
            <a:pPr algn="just"/>
            <a:r>
              <a:rPr lang="es-ES" sz="2400" dirty="0" smtClean="0"/>
              <a:t>El Marco se construirá sobre los marcos conceptuales existentes del IASB y del FASB</a:t>
            </a:r>
          </a:p>
          <a:p>
            <a:pPr algn="just"/>
            <a:r>
              <a:rPr lang="es-ES" sz="2400" dirty="0" smtClean="0"/>
              <a:t>El proyecto ha identificado el objetivo de la información financiera (Capítulo 1) y las características cualitativas para que el reporte de información financiera sea útil en la toma de decisiones </a:t>
            </a:r>
            <a:endParaRPr lang="es-ES" sz="2400"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8</a:t>
            </a:fld>
            <a:endParaRPr lang="es-ES"/>
          </a:p>
        </p:txBody>
      </p:sp>
    </p:spTree>
    <p:extLst>
      <p:ext uri="{BB962C8B-B14F-4D97-AF65-F5344CB8AC3E}">
        <p14:creationId xmlns:p14="http://schemas.microsoft.com/office/powerpoint/2010/main" val="1848320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dirty="0" smtClean="0"/>
              <a:t>Contenido del Marco Conceptual</a:t>
            </a:r>
            <a:endParaRPr lang="es-ES" sz="2800" b="1" dirty="0"/>
          </a:p>
        </p:txBody>
      </p:sp>
      <p:sp>
        <p:nvSpPr>
          <p:cNvPr id="3" name="Marcador de contenido 2"/>
          <p:cNvSpPr>
            <a:spLocks noGrp="1"/>
          </p:cNvSpPr>
          <p:nvPr>
            <p:ph idx="1"/>
          </p:nvPr>
        </p:nvSpPr>
        <p:spPr/>
        <p:txBody>
          <a:bodyPr>
            <a:normAutofit lnSpcReduction="10000"/>
          </a:bodyPr>
          <a:lstStyle/>
          <a:p>
            <a:pPr marL="114300" indent="0" algn="just">
              <a:buNone/>
            </a:pPr>
            <a:r>
              <a:rPr lang="es-ES" b="1" dirty="0" smtClean="0"/>
              <a:t>Introducción</a:t>
            </a:r>
          </a:p>
          <a:p>
            <a:pPr algn="just"/>
            <a:r>
              <a:rPr lang="es-ES" dirty="0"/>
              <a:t> </a:t>
            </a:r>
            <a:r>
              <a:rPr lang="es-ES" dirty="0" smtClean="0"/>
              <a:t> </a:t>
            </a:r>
            <a:r>
              <a:rPr lang="es-ES" dirty="0"/>
              <a:t>P</a:t>
            </a:r>
            <a:r>
              <a:rPr lang="es-ES" dirty="0" smtClean="0"/>
              <a:t>ropósito y valor normativo</a:t>
            </a:r>
          </a:p>
          <a:p>
            <a:pPr algn="just"/>
            <a:r>
              <a:rPr lang="es-ES" dirty="0"/>
              <a:t> </a:t>
            </a:r>
            <a:r>
              <a:rPr lang="es-ES" dirty="0" smtClean="0"/>
              <a:t> </a:t>
            </a:r>
            <a:r>
              <a:rPr lang="es-ES" dirty="0"/>
              <a:t>A</a:t>
            </a:r>
            <a:r>
              <a:rPr lang="es-ES" dirty="0" smtClean="0"/>
              <a:t>lcance</a:t>
            </a:r>
          </a:p>
          <a:p>
            <a:pPr marL="114300" indent="0" algn="just">
              <a:buNone/>
            </a:pPr>
            <a:r>
              <a:rPr lang="es-ES" b="1" dirty="0" smtClean="0"/>
              <a:t>Capítulos</a:t>
            </a:r>
          </a:p>
          <a:p>
            <a:pPr marL="571500" indent="-457200" algn="just">
              <a:buFont typeface="+mj-lt"/>
              <a:buAutoNum type="arabicPeriod"/>
            </a:pPr>
            <a:r>
              <a:rPr lang="es-ES" dirty="0" smtClean="0"/>
              <a:t>El objetivo de la información financiera con propósito general </a:t>
            </a:r>
          </a:p>
          <a:p>
            <a:pPr marL="571500" indent="-457200" algn="just">
              <a:buFont typeface="+mj-lt"/>
              <a:buAutoNum type="arabicPeriod"/>
            </a:pPr>
            <a:r>
              <a:rPr lang="es-ES" dirty="0" smtClean="0"/>
              <a:t>La entidad que informa (pendiente)</a:t>
            </a:r>
          </a:p>
          <a:p>
            <a:pPr marL="571500" indent="-457200" algn="just">
              <a:buFont typeface="+mj-lt"/>
              <a:buAutoNum type="arabicPeriod"/>
            </a:pPr>
            <a:r>
              <a:rPr lang="es-ES" dirty="0" smtClean="0"/>
              <a:t>Características cualitativas de la información financiera útil</a:t>
            </a:r>
          </a:p>
          <a:p>
            <a:pPr marL="571500" indent="-457200" algn="just">
              <a:buFont typeface="+mj-lt"/>
              <a:buAutoNum type="arabicPeriod"/>
            </a:pPr>
            <a:r>
              <a:rPr lang="es-ES" dirty="0" smtClean="0"/>
              <a:t>El Marco Conceptual  de 1989</a:t>
            </a:r>
          </a:p>
          <a:p>
            <a:pPr marL="114300" indent="0" algn="just">
              <a:buNone/>
            </a:pPr>
            <a:r>
              <a:rPr lang="es-ES" b="1" dirty="0" smtClean="0"/>
              <a:t>Documentos complementarios</a:t>
            </a:r>
          </a:p>
          <a:p>
            <a:pPr algn="just"/>
            <a:r>
              <a:rPr lang="es-ES" dirty="0" smtClean="0"/>
              <a:t>Aprobación por el Consejo del Marco Conceptual de 2010</a:t>
            </a:r>
          </a:p>
          <a:p>
            <a:pPr algn="just"/>
            <a:r>
              <a:rPr lang="es-ES" dirty="0" smtClean="0"/>
              <a:t>Fundamentos de las conclusiones de los capítulos 1 y 3</a:t>
            </a:r>
          </a:p>
          <a:p>
            <a:pPr algn="just"/>
            <a:r>
              <a:rPr lang="es-ES" dirty="0" smtClean="0"/>
              <a:t>Tabla de concordancias</a:t>
            </a:r>
          </a:p>
          <a:p>
            <a:endParaRPr lang="es-ES" dirty="0" smtClean="0"/>
          </a:p>
          <a:p>
            <a:pPr marL="114300" indent="0">
              <a:buNone/>
            </a:pPr>
            <a:endParaRPr lang="es-ES" dirty="0"/>
          </a:p>
        </p:txBody>
      </p:sp>
      <p:sp>
        <p:nvSpPr>
          <p:cNvPr id="4" name="Marcador de pie de página 3"/>
          <p:cNvSpPr>
            <a:spLocks noGrp="1"/>
          </p:cNvSpPr>
          <p:nvPr>
            <p:ph type="ftr" sz="quarter" idx="11"/>
          </p:nvPr>
        </p:nvSpPr>
        <p:spPr/>
        <p:txBody>
          <a:bodyPr/>
          <a:lstStyle/>
          <a:p>
            <a:r>
              <a:rPr lang="es-ES" smtClean="0"/>
              <a:t>Gabriel Suárez C.</a:t>
            </a:r>
            <a:endParaRPr lang="es-ES"/>
          </a:p>
        </p:txBody>
      </p:sp>
      <p:sp>
        <p:nvSpPr>
          <p:cNvPr id="5" name="Marcador de número de diapositiva 4"/>
          <p:cNvSpPr>
            <a:spLocks noGrp="1"/>
          </p:cNvSpPr>
          <p:nvPr>
            <p:ph type="sldNum" sz="quarter" idx="12"/>
          </p:nvPr>
        </p:nvSpPr>
        <p:spPr/>
        <p:txBody>
          <a:bodyPr/>
          <a:lstStyle/>
          <a:p>
            <a:fld id="{24F02D3E-FFFF-BC47-B15F-CE5A55C7F3EA}" type="slidenum">
              <a:rPr lang="es-ES" smtClean="0"/>
              <a:t>9</a:t>
            </a:fld>
            <a:endParaRPr lang="es-ES"/>
          </a:p>
        </p:txBody>
      </p:sp>
    </p:spTree>
    <p:extLst>
      <p:ext uri="{BB962C8B-B14F-4D97-AF65-F5344CB8AC3E}">
        <p14:creationId xmlns:p14="http://schemas.microsoft.com/office/powerpoint/2010/main" val="471408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yacenci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Adyacencia.thmx</Template>
  <TotalTime>1460</TotalTime>
  <Words>4804</Words>
  <Application>Microsoft Office PowerPoint</Application>
  <PresentationFormat>Presentación en pantalla (4:3)</PresentationFormat>
  <Paragraphs>410</Paragraphs>
  <Slides>53</Slides>
  <Notes>0</Notes>
  <HiddenSlides>0</HiddenSlides>
  <MMClips>0</MMClips>
  <ScaleCrop>false</ScaleCrop>
  <HeadingPairs>
    <vt:vector size="4" baseType="variant">
      <vt:variant>
        <vt:lpstr>Tema</vt:lpstr>
      </vt:variant>
      <vt:variant>
        <vt:i4>1</vt:i4>
      </vt:variant>
      <vt:variant>
        <vt:lpstr>Títulos de diapositiva</vt:lpstr>
      </vt:variant>
      <vt:variant>
        <vt:i4>53</vt:i4>
      </vt:variant>
    </vt:vector>
  </HeadingPairs>
  <TitlesOfParts>
    <vt:vector size="54" baseType="lpstr">
      <vt:lpstr>Adyacencia</vt:lpstr>
      <vt:lpstr>Marco conceptual para la información financiera</vt:lpstr>
      <vt:lpstr>Función del Marco Conceptual</vt:lpstr>
      <vt:lpstr>En otras palabras, si no hay requerimiento en las IFRS…</vt:lpstr>
      <vt:lpstr>El Marco Conceptual del IASB</vt:lpstr>
      <vt:lpstr>El Marco suministra</vt:lpstr>
      <vt:lpstr>Beneficios del Marco en el proceso de aprendizaje de los IFRS</vt:lpstr>
      <vt:lpstr>Contexto del Marco Conceptual</vt:lpstr>
      <vt:lpstr>Desarrollo de un Marco Conceptual</vt:lpstr>
      <vt:lpstr>Contenido del Marco Conceptual</vt:lpstr>
      <vt:lpstr>Capítulo 1: Objetivo de la información financiera con propósito general</vt:lpstr>
      <vt:lpstr>Objetivo de la información financiera continuación</vt:lpstr>
      <vt:lpstr>Capitulo 3: Características cualitativas de la información financiera útil</vt:lpstr>
      <vt:lpstr>Presentación de PowerPoint</vt:lpstr>
      <vt:lpstr>Capitulo 3: Características cualitativas de la información financiera útil</vt:lpstr>
      <vt:lpstr>Capítulo 3: Características cualitativas de la información financiera útil</vt:lpstr>
      <vt:lpstr>Características cualitativas fundamentales</vt:lpstr>
      <vt:lpstr>Características cualitativas fundamentales - cont </vt:lpstr>
      <vt:lpstr>Características cualitativas fundamentales – cont.</vt:lpstr>
      <vt:lpstr>Características cualitativas de mejora</vt:lpstr>
      <vt:lpstr>Características cualitativas de mejora – cont.</vt:lpstr>
      <vt:lpstr>Capítulo 4: El Marco Conceptual (1989)</vt:lpstr>
      <vt:lpstr>Elementos de los estados financieros</vt:lpstr>
      <vt:lpstr>Definición de activo</vt:lpstr>
      <vt:lpstr>Clasificación de los activos</vt:lpstr>
      <vt:lpstr>Definición de pasivo</vt:lpstr>
      <vt:lpstr>Definición de ingresos</vt:lpstr>
      <vt:lpstr>Definición de gastos</vt:lpstr>
      <vt:lpstr>Principios básicos de contabilidad</vt:lpstr>
      <vt:lpstr>1 - Medición de los elementos de los E/F</vt:lpstr>
      <vt:lpstr>Medición continuación</vt:lpstr>
      <vt:lpstr>Conceptos de medición</vt:lpstr>
      <vt:lpstr>Confiabilidad de la medición</vt:lpstr>
      <vt:lpstr>Conceptos de medición continuación</vt:lpstr>
      <vt:lpstr>Mediciones IFRS para algunos activos</vt:lpstr>
      <vt:lpstr>Principio de valor razonable</vt:lpstr>
      <vt:lpstr>Concepto del costo histórico</vt:lpstr>
      <vt:lpstr>Mediciones IFRS basadas en el costo</vt:lpstr>
      <vt:lpstr>2 - Reconocimiento</vt:lpstr>
      <vt:lpstr>Reconocimiento continuación</vt:lpstr>
      <vt:lpstr>Reconocimiento de los activos</vt:lpstr>
      <vt:lpstr> Eliminación del reconocimiento de los activos</vt:lpstr>
      <vt:lpstr>Reconocimiento de los pasivos</vt:lpstr>
      <vt:lpstr>Reconocimiento de los ingresos</vt:lpstr>
      <vt:lpstr>Reconocimiento de los ingresos</vt:lpstr>
      <vt:lpstr>Reconocimiento de los gastos</vt:lpstr>
      <vt:lpstr>3 - Principio de revelación plena</vt:lpstr>
      <vt:lpstr>Revelación</vt:lpstr>
      <vt:lpstr>Clasificación y presentación</vt:lpstr>
      <vt:lpstr>Clasificación de los activos y los reclamos</vt:lpstr>
      <vt:lpstr>Por qué clasificar los activos?</vt:lpstr>
      <vt:lpstr>Por qué clasificar los reclamos?</vt:lpstr>
      <vt:lpstr>Restricción del costo</vt:lpstr>
      <vt:lpstr>Marco Conceptual versus proyectos a nivel de estándares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 Suárez</dc:creator>
  <cp:lastModifiedBy>Catalina Garcia</cp:lastModifiedBy>
  <cp:revision>213</cp:revision>
  <cp:lastPrinted>2013-01-25T18:31:07Z</cp:lastPrinted>
  <dcterms:created xsi:type="dcterms:W3CDTF">2012-08-11T23:43:47Z</dcterms:created>
  <dcterms:modified xsi:type="dcterms:W3CDTF">2013-03-08T12:36:28Z</dcterms:modified>
</cp:coreProperties>
</file>